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 SemiBold"/>
      <p:regular r:id="rId29"/>
      <p:bold r:id="rId30"/>
      <p:italic r:id="rId31"/>
      <p:boldItalic r:id="rId32"/>
    </p:embeddedFont>
    <p:embeddedFont>
      <p:font typeface="Raleway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Barlow Light"/>
      <p:regular r:id="rId45"/>
      <p:bold r:id="rId46"/>
      <p:italic r:id="rId47"/>
      <p:boldItalic r:id="rId48"/>
    </p:embeddedFont>
    <p:embeddedFont>
      <p:font typeface="Barlow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BarlowLight-bold.fntdata"/><Relationship Id="rId45" Type="http://schemas.openxmlformats.org/officeDocument/2006/relationships/font" Target="fonts/Barlow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Light-boldItalic.fntdata"/><Relationship Id="rId47" Type="http://schemas.openxmlformats.org/officeDocument/2006/relationships/font" Target="fonts/BarlowLight-italic.fntdata"/><Relationship Id="rId49" Type="http://schemas.openxmlformats.org/officeDocument/2006/relationships/font" Target="fonts/Barlow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SemiBold-italic.fntdata"/><Relationship Id="rId30" Type="http://schemas.openxmlformats.org/officeDocument/2006/relationships/font" Target="fonts/RalewaySemiBold-bold.fntdata"/><Relationship Id="rId33" Type="http://schemas.openxmlformats.org/officeDocument/2006/relationships/font" Target="fonts/Raleway-regular.fntdata"/><Relationship Id="rId32" Type="http://schemas.openxmlformats.org/officeDocument/2006/relationships/font" Target="fonts/RalewaySemiBold-boldItalic.fntdata"/><Relationship Id="rId35" Type="http://schemas.openxmlformats.org/officeDocument/2006/relationships/font" Target="fonts/Raleway-italic.fntdata"/><Relationship Id="rId34" Type="http://schemas.openxmlformats.org/officeDocument/2006/relationships/font" Target="fonts/Raleway-bold.fntdata"/><Relationship Id="rId37" Type="http://schemas.openxmlformats.org/officeDocument/2006/relationships/font" Target="fonts/Roboto-regular.fntdata"/><Relationship Id="rId36" Type="http://schemas.openxmlformats.org/officeDocument/2006/relationships/font" Target="fonts/Raleway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font" Target="fonts/RalewaySemiBold-regular.fntdata"/><Relationship Id="rId51" Type="http://schemas.openxmlformats.org/officeDocument/2006/relationships/font" Target="fonts/Barlow-italic.fntdata"/><Relationship Id="rId50" Type="http://schemas.openxmlformats.org/officeDocument/2006/relationships/font" Target="fonts/Barlow-bold.fntdata"/><Relationship Id="rId52" Type="http://schemas.openxmlformats.org/officeDocument/2006/relationships/font" Target="fonts/Barlow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dc7ec5967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dc7ec5967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80345279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80345279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7ae65cba0d_1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7ae65cba0d_1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d80345279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d80345279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deb718b4e1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deb718b4e1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d80345279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d80345279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d80345279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d80345279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d80345279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d80345279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d4bd257ba7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d4bd257ba7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db6cb0987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db6cb0987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ae65cba0d_1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ae65cba0d_1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deb718b4e1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deb718b4e1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ae65cba0d_1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ae65cba0d_1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ae65cba0d_1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ae65cba0d_1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dd0f3b7a12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dd0f3b7a1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d73d3f843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d73d3f843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d4bd257ba7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d4bd257ba7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d73d3f843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d73d3f843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Stratégie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l’entonnoir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pour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affiner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successivement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données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pour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isoler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plus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pertinentes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Données anciennes et données prospectives.  Il n’est pas utiles de toutes les gardées</a:t>
            </a:r>
            <a:endParaRPr sz="1200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Analyser le taux de remplissage par pays</a:t>
            </a:r>
            <a:endParaRPr sz="1200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ae65cba0d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7ae65cba0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dc7ec5967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dc7ec5967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dc7ec5967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dc7ec5967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dfc01906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dfc01906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68725" y="620125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303300" y="923430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1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19866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8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TITLE_1_1_2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8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TITLE_1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8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5400000">
            <a:off x="-100350" y="33021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55" name="Google Shape;55;p9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rt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rt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rt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rt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rt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rt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rt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rt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ctrTitle"/>
          </p:nvPr>
        </p:nvSpPr>
        <p:spPr>
          <a:xfrm>
            <a:off x="886775" y="1594500"/>
            <a:ext cx="4722300" cy="195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3600">
                <a:latin typeface="Raleway"/>
                <a:ea typeface="Raleway"/>
                <a:cs typeface="Raleway"/>
                <a:sym typeface="Raleway"/>
              </a:rPr>
              <a:t>Analysez des données de systèmes éducatifs</a:t>
            </a:r>
            <a:endParaRPr sz="3600"/>
          </a:p>
        </p:txBody>
      </p:sp>
      <p:grpSp>
        <p:nvGrpSpPr>
          <p:cNvPr id="83" name="Google Shape;83;p15"/>
          <p:cNvGrpSpPr/>
          <p:nvPr/>
        </p:nvGrpSpPr>
        <p:grpSpPr>
          <a:xfrm>
            <a:off x="5338609" y="817816"/>
            <a:ext cx="3614900" cy="3564319"/>
            <a:chOff x="5122427" y="668001"/>
            <a:chExt cx="3841143" cy="3893303"/>
          </a:xfrm>
        </p:grpSpPr>
        <p:grpSp>
          <p:nvGrpSpPr>
            <p:cNvPr id="84" name="Google Shape;84;p15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85" name="Google Shape;85;p15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rect b="b" l="l" r="r" t="t"/>
                <a:pathLst>
                  <a:path extrusionOk="0" h="2805419" w="206902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rect b="b" l="l" r="r" t="t"/>
                <a:pathLst>
                  <a:path extrusionOk="0" h="77247" w="21907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rect b="b" l="l" r="r" t="t"/>
                <a:pathLst>
                  <a:path extrusionOk="0" h="22389" w="52292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rect b="b" l="l" r="r" t="t"/>
                <a:pathLst>
                  <a:path extrusionOk="0" h="2805383" w="2069115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rect b="b" l="l" r="r" t="t"/>
                <a:pathLst>
                  <a:path extrusionOk="0" h="2805423" w="206902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rect b="b" l="l" r="r" t="t"/>
                <a:pathLst>
                  <a:path extrusionOk="0" h="2673878" w="2018061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rect b="b" l="l" r="r" t="t"/>
                <a:pathLst>
                  <a:path extrusionOk="0" h="2673785" w="2018061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rect b="b" l="l" r="r" t="t"/>
                <a:pathLst>
                  <a:path extrusionOk="0" h="1986608" w="3440851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rect b="b" l="l" r="r" t="t"/>
                <a:pathLst>
                  <a:path extrusionOk="0" h="1987084" w="3440892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rect b="b" l="l" r="r" t="t"/>
                <a:pathLst>
                  <a:path extrusionOk="0" h="37052" w="41719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rect b="b" l="l" r="r" t="t"/>
                <a:pathLst>
                  <a:path extrusionOk="0" h="40671" w="3086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rect b="b" l="l" r="r" t="t"/>
                <a:pathLst>
                  <a:path extrusionOk="0" h="1986618" w="3440892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rect b="b" l="l" r="r" t="t"/>
                <a:pathLst>
                  <a:path extrusionOk="0" h="1986608" w="3440892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rect b="b" l="l" r="r" t="t"/>
                <a:pathLst>
                  <a:path extrusionOk="0" h="127212" w="220517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rect b="b" l="l" r="r" t="t"/>
                <a:pathLst>
                  <a:path extrusionOk="0" h="127307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rect b="b" l="l" r="r" t="t"/>
                <a:pathLst>
                  <a:path extrusionOk="0" h="127549" w="220563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rect b="b" l="l" r="r" t="t"/>
                <a:pathLst>
                  <a:path extrusionOk="0" h="127238" w="220563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rect b="b" l="l" r="r" t="t"/>
                <a:pathLst>
                  <a:path extrusionOk="0" h="127246" w="220517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rect b="b" l="l" r="r" t="t"/>
                <a:pathLst>
                  <a:path extrusionOk="0" h="127300" w="220524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rect b="b" l="l" r="r" t="t"/>
                <a:pathLst>
                  <a:path extrusionOk="0" h="163345" w="283033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rect b="b" l="l" r="r" t="t"/>
                <a:pathLst>
                  <a:path extrusionOk="0" h="127548" w="220563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rect b="b" l="l" r="r" t="t"/>
                <a:pathLst>
                  <a:path extrusionOk="0" h="127307" w="220524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rect b="b" l="l" r="r" t="t"/>
                <a:pathLst>
                  <a:path extrusionOk="0" h="127215" w="220517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rect b="b" l="l" r="r" t="t"/>
                <a:pathLst>
                  <a:path extrusionOk="0" h="163399" w="283047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rect b="b" l="l" r="r" t="t"/>
                <a:pathLst>
                  <a:path extrusionOk="0" h="199558" w="313122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rect b="b" l="l" r="r" t="t"/>
                <a:pathLst>
                  <a:path extrusionOk="0" h="127189" w="220563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rect b="b" l="l" r="r" t="t"/>
                <a:pathLst>
                  <a:path extrusionOk="0" h="127300" w="220549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rect b="b" l="l" r="r" t="t"/>
                <a:pathLst>
                  <a:path extrusionOk="0" h="127351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rect b="b" l="l" r="r" t="t"/>
                <a:pathLst>
                  <a:path extrusionOk="0" h="127246" w="220563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rect b="b" l="l" r="r" t="t"/>
                <a:pathLst>
                  <a:path extrusionOk="0" h="146540" w="253854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rect b="b" l="l" r="r" t="t"/>
                <a:pathLst>
                  <a:path extrusionOk="0" h="426244" w="738494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rect b="b" l="l" r="r" t="t"/>
                <a:pathLst>
                  <a:path extrusionOk="0" h="127225" w="220517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rect b="b" l="l" r="r" t="t"/>
                <a:pathLst>
                  <a:path extrusionOk="0" h="127264" w="220517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rect b="b" l="l" r="r" t="t"/>
                <a:pathLst>
                  <a:path extrusionOk="0" h="127237" w="220524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rect b="b" l="l" r="r" t="t"/>
                <a:pathLst>
                  <a:path extrusionOk="0" h="127285" w="220563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rect b="b" l="l" r="r" t="t"/>
                <a:pathLst>
                  <a:path extrusionOk="0" h="127370" w="221039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rect b="b" l="l" r="r" t="t"/>
                <a:pathLst>
                  <a:path extrusionOk="0" h="183800" w="31848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rect b="b" l="l" r="r" t="t"/>
                <a:pathLst>
                  <a:path extrusionOk="0" h="127308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rect b="b" l="l" r="r" t="t"/>
                <a:pathLst>
                  <a:path extrusionOk="0" h="127131" w="220334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rect b="b" l="l" r="r" t="t"/>
                <a:pathLst>
                  <a:path extrusionOk="0" h="126979" w="220517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rect b="b" l="l" r="r" t="t"/>
                <a:pathLst>
                  <a:path extrusionOk="0" h="219907" w="380989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rect b="b" l="l" r="r" t="t"/>
                <a:pathLst>
                  <a:path extrusionOk="0" h="1111651" w="192600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rect b="b" l="l" r="r" t="t"/>
                <a:pathLst>
                  <a:path extrusionOk="0" h="838156" w="1451798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rect b="b" l="l" r="r" t="t"/>
                <a:pathLst>
                  <a:path extrusionOk="0" h="828048" w="1449895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rect b="b" l="l" r="r" t="t"/>
                <a:pathLst>
                  <a:path extrusionOk="0" h="1123828" w="1867947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rect b="b" l="l" r="r" t="t"/>
                <a:pathLst>
                  <a:path extrusionOk="0" h="440903" w="65723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rect b="b" l="l" r="r" t="t"/>
                <a:pathLst>
                  <a:path extrusionOk="0" h="322282" w="49007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rect b="b" l="l" r="r" t="t"/>
                <a:pathLst>
                  <a:path extrusionOk="0" h="322194" w="49007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rect b="b" l="l" r="r" t="t"/>
                <a:pathLst>
                  <a:path extrusionOk="0" h="270998" w="401289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rect b="b" l="l" r="r" t="t"/>
                <a:pathLst>
                  <a:path extrusionOk="0" h="440923" w="657231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rect b="b" l="l" r="r" t="t"/>
                <a:pathLst>
                  <a:path extrusionOk="0" h="322274" w="490068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rect b="b" l="l" r="r" t="t"/>
                <a:pathLst>
                  <a:path extrusionOk="0" h="322283" w="490068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rect b="b" l="l" r="r" t="t"/>
                <a:pathLst>
                  <a:path extrusionOk="0" h="271152" w="401289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rect b="b" l="l" r="r" t="t"/>
                <a:pathLst>
                  <a:path extrusionOk="0" h="828868" w="893444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rect b="b" l="l" r="r" t="t"/>
                <a:pathLst>
                  <a:path extrusionOk="0" h="733619" w="630461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rect b="b" l="l" r="r" t="t"/>
                <a:pathLst>
                  <a:path extrusionOk="0" h="788955" w="893445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rect b="b" l="l" r="r" t="t"/>
                <a:pathLst>
                  <a:path extrusionOk="0" h="483869" w="9525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rect b="b" l="l" r="r" t="t"/>
                <a:pathLst>
                  <a:path extrusionOk="0" h="335661" w="9525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rect b="b" l="l" r="r" t="t"/>
                <a:pathLst>
                  <a:path extrusionOk="0" h="341800" w="893349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cap="flat" cmpd="sng" w="1037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rect b="b" l="l" r="r" t="t"/>
                <a:pathLst>
                  <a:path extrusionOk="0" h="59626" w="3448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rect b="b" l="l" r="r" t="t"/>
                <a:pathLst>
                  <a:path extrusionOk="0" h="226128" w="55632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rect b="b" l="l" r="r" t="t"/>
                <a:pathLst>
                  <a:path extrusionOk="0" h="409197" w="55722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rect b="b" l="l" r="r" t="t"/>
                <a:pathLst>
                  <a:path extrusionOk="0" h="374240" w="55625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rect b="b" l="l" r="r" t="t"/>
                <a:pathLst>
                  <a:path extrusionOk="0" h="318519" w="55627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rect b="b" l="l" r="r" t="t"/>
                <a:pathLst>
                  <a:path extrusionOk="0" h="183161" w="55632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rect b="b" l="l" r="r" t="t"/>
                <a:pathLst>
                  <a:path extrusionOk="0" h="501818" w="55722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rect b="b" l="l" r="r" t="t"/>
                <a:pathLst>
                  <a:path extrusionOk="0" h="183106" w="55722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rect b="b" l="l" r="r" t="t"/>
                <a:pathLst>
                  <a:path extrusionOk="0" h="226167" w="55727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" name="Google Shape;192;p15"/>
            <p:cNvSpPr/>
            <p:nvPr/>
          </p:nvSpPr>
          <p:spPr>
            <a:xfrm>
              <a:off x="6986665" y="3342725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7014156" y="3327342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7014156" y="3298709"/>
              <a:ext cx="1790318" cy="1033653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7976493" y="3396565"/>
              <a:ext cx="664692" cy="383742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7912754" y="3450709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7863331" y="3479190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7813984" y="3507747"/>
              <a:ext cx="634670" cy="366446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7451727" y="3699575"/>
              <a:ext cx="664616" cy="383743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7387988" y="3753643"/>
              <a:ext cx="593293" cy="342595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7338565" y="3782200"/>
              <a:ext cx="582091" cy="33604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7289218" y="3810681"/>
              <a:ext cx="496671" cy="286816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7582329" y="3561435"/>
              <a:ext cx="337413" cy="194766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7800200" y="3687162"/>
              <a:ext cx="337413" cy="194843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8018073" y="3812966"/>
              <a:ext cx="337413" cy="194843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6687910" y="670084"/>
              <a:ext cx="164002" cy="239775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6700339" y="668001"/>
              <a:ext cx="78555" cy="96805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6715688" y="773039"/>
              <a:ext cx="96898" cy="108448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6550295" y="816287"/>
              <a:ext cx="182863" cy="260314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6687493" y="808527"/>
              <a:ext cx="141254" cy="186323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6712641" y="675415"/>
              <a:ext cx="103914" cy="128012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6716857" y="674913"/>
              <a:ext cx="104325" cy="98187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6591681" y="1319278"/>
              <a:ext cx="82039" cy="62578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6592043" y="1339232"/>
              <a:ext cx="81667" cy="42638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6550653" y="1292322"/>
              <a:ext cx="75096" cy="58175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6550998" y="1311512"/>
              <a:ext cx="74798" cy="39046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6578488" y="992358"/>
              <a:ext cx="178821" cy="308422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6627226" y="992967"/>
              <a:ext cx="178028" cy="333954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6560953" y="971949"/>
              <a:ext cx="266226" cy="245057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6774876" y="827227"/>
              <a:ext cx="92521" cy="324362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6792998" y="823141"/>
              <a:ext cx="55942" cy="71147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6683350" y="808424"/>
              <a:ext cx="47853" cy="50242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15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24" name="Google Shape;224;p15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5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rect b="b" l="l" r="r" t="t"/>
                <a:pathLst>
                  <a:path extrusionOk="0" h="318657" w="217597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5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rect b="b" l="l" r="r" t="t"/>
                <a:pathLst>
                  <a:path extrusionOk="0" h="235450" w="40647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5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rect b="b" l="l" r="r" t="t"/>
                <a:pathLst>
                  <a:path extrusionOk="0" h="128329" w="103921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5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rect b="b" l="l" r="r" t="t"/>
                <a:pathLst>
                  <a:path extrusionOk="0" h="143860" w="128622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5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rect b="b" l="l" r="r" t="t"/>
                <a:pathLst>
                  <a:path extrusionOk="0" h="215209" w="187397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5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rect b="b" l="l" r="r" t="t"/>
                <a:pathLst>
                  <a:path extrusionOk="0" h="170431" w="138529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5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rect b="b" l="l" r="r" t="t"/>
                <a:pathLst>
                  <a:path extrusionOk="0" h="130867" w="138474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5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rect b="b" l="l" r="r" t="t"/>
                <a:pathLst>
                  <a:path extrusionOk="0" h="307779" w="93089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5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rect b="b" l="l" r="r" t="t"/>
                <a:pathLst>
                  <a:path extrusionOk="0" h="83141" w="108744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5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rect b="b" l="l" r="r" t="t"/>
                <a:pathLst>
                  <a:path extrusionOk="0" h="56238" w="108204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5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rect b="b" l="l" r="r" t="t"/>
                <a:pathLst>
                  <a:path extrusionOk="0" h="77341" w="99827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5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rect b="b" l="l" r="r" t="t"/>
                <a:pathLst>
                  <a:path extrusionOk="0" h="51729" w="99536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5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rect b="b" l="l" r="r" t="t"/>
                <a:pathLst>
                  <a:path extrusionOk="0" h="744450" w="213068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5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rect b="b" l="l" r="r" t="t"/>
                <a:pathLst>
                  <a:path extrusionOk="0" h="495109" w="226922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5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rect b="b" l="l" r="r" t="t"/>
                <a:pathLst>
                  <a:path extrusionOk="0" h="95029" w="76263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5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rect b="b" l="l" r="r" t="t"/>
                <a:pathLst>
                  <a:path extrusionOk="0" h="66745" w="63531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" name="Google Shape;241;p15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42" name="Google Shape;242;p15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5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5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5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5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5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5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5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5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5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5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15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5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15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5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15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rect b="b" l="l" r="r" t="t"/>
                <a:pathLst>
                  <a:path extrusionOk="0" h="95119" w="122876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rect b="b" l="l" r="r" t="t"/>
                <a:pathLst>
                  <a:path extrusionOk="0" h="63751" w="122242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15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rect b="b" l="l" r="r" t="t"/>
                <a:pathLst>
                  <a:path extrusionOk="0" h="91654" w="122771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15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rect b="b" l="l" r="r" t="t"/>
                <a:pathLst>
                  <a:path extrusionOk="0" h="63800" w="12223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15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rect b="b" l="l" r="r" t="t"/>
                <a:pathLst>
                  <a:path extrusionOk="0" h="606004" w="211613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15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rect b="b" l="l" r="r" t="t"/>
                <a:pathLst>
                  <a:path extrusionOk="0" h="132132" w="135319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rect b="b" l="l" r="r" t="t"/>
                <a:pathLst>
                  <a:path extrusionOk="0" h="377666" w="192267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15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rect b="b" l="l" r="r" t="t"/>
                <a:pathLst>
                  <a:path extrusionOk="0" h="442443" w="219367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15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rect b="b" l="l" r="r" t="t"/>
                <a:pathLst>
                  <a:path extrusionOk="0" h="177613" w="146094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15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rect b="b" l="l" r="r" t="t"/>
                <a:pathLst>
                  <a:path extrusionOk="0" h="152067" w="154031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15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rect b="b" l="l" r="r" t="t"/>
                <a:pathLst>
                  <a:path extrusionOk="0" h="338613" w="196972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15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rect b="b" l="l" r="r" t="t"/>
                <a:pathLst>
                  <a:path extrusionOk="0" h="306609" w="228028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15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rect b="b" l="l" r="r" t="t"/>
                <a:pathLst>
                  <a:path extrusionOk="0" h="56976" w="115992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15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rect b="b" l="l" r="r" t="t"/>
                <a:pathLst>
                  <a:path extrusionOk="0" h="59099" w="71478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15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rect b="b" l="l" r="r" t="t"/>
                <a:pathLst>
                  <a:path extrusionOk="0" h="103155" w="70866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15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rect b="b" l="l" r="r" t="t"/>
                <a:pathLst>
                  <a:path extrusionOk="0" h="128318" w="85975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3" name="Google Shape;273;p15"/>
            <p:cNvSpPr/>
            <p:nvPr/>
          </p:nvSpPr>
          <p:spPr>
            <a:xfrm>
              <a:off x="7297552" y="1119942"/>
              <a:ext cx="135694" cy="266572"/>
            </a:xfrm>
            <a:custGeom>
              <a:rect b="b" l="l" r="r" t="t"/>
              <a:pathLst>
                <a:path extrusionOk="0" h="333215" w="169617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7309787" y="1745656"/>
              <a:ext cx="93354" cy="72328"/>
            </a:xfrm>
            <a:custGeom>
              <a:rect b="b" l="l" r="r" t="t"/>
              <a:pathLst>
                <a:path extrusionOk="0" h="90410" w="116692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7310617" y="1769417"/>
              <a:ext cx="92957" cy="48486"/>
            </a:xfrm>
            <a:custGeom>
              <a:rect b="b" l="l" r="r" t="t"/>
              <a:pathLst>
                <a:path extrusionOk="0" h="60608" w="116196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7197828" y="1680648"/>
              <a:ext cx="93332" cy="69654"/>
            </a:xfrm>
            <a:custGeom>
              <a:rect b="b" l="l" r="r" t="t"/>
              <a:pathLst>
                <a:path extrusionOk="0" h="87067" w="116665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7198064" y="1702707"/>
              <a:ext cx="92908" cy="48486"/>
            </a:xfrm>
            <a:custGeom>
              <a:rect b="b" l="l" r="r" t="t"/>
              <a:pathLst>
                <a:path extrusionOk="0" h="60608" w="116135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7221254" y="1360384"/>
              <a:ext cx="326905" cy="395190"/>
            </a:xfrm>
            <a:custGeom>
              <a:rect b="b" l="l" r="r" t="t"/>
              <a:pathLst>
                <a:path extrusionOk="0" h="493987" w="408631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7417903" y="1095544"/>
              <a:ext cx="102845" cy="100060"/>
            </a:xfrm>
            <a:custGeom>
              <a:rect b="b" l="l" r="r" t="t"/>
              <a:pathLst>
                <a:path extrusionOk="0" h="125075" w="128556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7381720" y="1109556"/>
              <a:ext cx="166879" cy="325717"/>
            </a:xfrm>
            <a:custGeom>
              <a:rect b="b" l="l" r="r" t="t"/>
              <a:pathLst>
                <a:path extrusionOk="0" h="407146" w="208599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7413797" y="991818"/>
              <a:ext cx="110830" cy="134949"/>
            </a:xfrm>
            <a:custGeom>
              <a:rect b="b" l="l" r="r" t="t"/>
              <a:pathLst>
                <a:path extrusionOk="0" h="168686" w="138537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7417935" y="980032"/>
              <a:ext cx="116959" cy="115584"/>
            </a:xfrm>
            <a:custGeom>
              <a:rect b="b" l="l" r="r" t="t"/>
              <a:pathLst>
                <a:path extrusionOk="0" h="144480" w="146199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7364000" y="1109861"/>
              <a:ext cx="53873" cy="78410"/>
            </a:xfrm>
            <a:custGeom>
              <a:rect b="b" l="l" r="r" t="t"/>
              <a:pathLst>
                <a:path extrusionOk="0" h="98012" w="67341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7794459" y="3551002"/>
              <a:ext cx="540846" cy="312343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7824798" y="3491907"/>
              <a:ext cx="470058" cy="181410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7794490" y="3623727"/>
              <a:ext cx="41071" cy="82677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8298847" y="3624184"/>
              <a:ext cx="36118" cy="82219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7842237" y="3535238"/>
              <a:ext cx="450190" cy="259842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7815050" y="3673683"/>
              <a:ext cx="491790" cy="176435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7794490" y="3472184"/>
              <a:ext cx="540791" cy="312391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5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7752377" y="3752957"/>
              <a:ext cx="148970" cy="86030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7787483" y="3773138"/>
              <a:ext cx="113842" cy="106298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7465892" y="3799784"/>
              <a:ext cx="345033" cy="254286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5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8113340" y="4275363"/>
              <a:ext cx="345795" cy="199644"/>
            </a:xfrm>
            <a:custGeom>
              <a:rect b="b" l="l" r="r" t="t"/>
              <a:pathLst>
                <a:path extrusionOk="0" h="249555" w="432244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8345604" y="3658605"/>
              <a:ext cx="79290" cy="172593"/>
            </a:xfrm>
            <a:custGeom>
              <a:rect b="b" l="l" r="r" t="t"/>
              <a:pathLst>
                <a:path extrusionOk="0" h="215741" w="99113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8356722" y="3587657"/>
              <a:ext cx="56997" cy="109672"/>
            </a:xfrm>
            <a:custGeom>
              <a:rect b="b" l="l" r="r" t="t"/>
              <a:pathLst>
                <a:path extrusionOk="0" h="137090" w="71246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8165307" y="4346248"/>
              <a:ext cx="122958" cy="68962"/>
            </a:xfrm>
            <a:custGeom>
              <a:rect b="b" l="l" r="r" t="t"/>
              <a:pathLst>
                <a:path extrusionOk="0" h="86203" w="153698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8165313" y="4357988"/>
              <a:ext cx="120890" cy="57443"/>
            </a:xfrm>
            <a:custGeom>
              <a:rect b="b" l="l" r="r" t="t"/>
              <a:pathLst>
                <a:path extrusionOk="0" h="71804" w="151113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8255166" y="4305930"/>
              <a:ext cx="122958" cy="68996"/>
            </a:xfrm>
            <a:custGeom>
              <a:rect b="b" l="l" r="r" t="t"/>
              <a:pathLst>
                <a:path extrusionOk="0" h="86245" w="153698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8255174" y="4317703"/>
              <a:ext cx="120890" cy="57443"/>
            </a:xfrm>
            <a:custGeom>
              <a:rect b="b" l="l" r="r" t="t"/>
              <a:pathLst>
                <a:path extrusionOk="0" h="71804" w="151113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8198325" y="3858200"/>
              <a:ext cx="179790" cy="507530"/>
            </a:xfrm>
            <a:custGeom>
              <a:rect b="b" l="l" r="r" t="t"/>
              <a:pathLst>
                <a:path extrusionOk="0" h="634412" w="224738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8224549" y="3442293"/>
              <a:ext cx="130498" cy="208861"/>
            </a:xfrm>
            <a:custGeom>
              <a:rect b="b" l="l" r="r" t="t"/>
              <a:pathLst>
                <a:path extrusionOk="0" h="261076" w="163123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8197056" y="3589895"/>
              <a:ext cx="200686" cy="332311"/>
            </a:xfrm>
            <a:custGeom>
              <a:rect b="b" l="l" r="r" t="t"/>
              <a:pathLst>
                <a:path extrusionOk="0" h="415389" w="250857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8000839" y="3631642"/>
              <a:ext cx="254803" cy="198498"/>
            </a:xfrm>
            <a:custGeom>
              <a:rect b="b" l="l" r="r" t="t"/>
              <a:pathLst>
                <a:path extrusionOk="0" h="248122" w="318504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8187055" y="3627341"/>
              <a:ext cx="77533" cy="113490"/>
            </a:xfrm>
            <a:custGeom>
              <a:rect b="b" l="l" r="r" t="t"/>
              <a:pathLst>
                <a:path extrusionOk="0" h="141862" w="96916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8224358" y="3433131"/>
              <a:ext cx="126514" cy="139443"/>
            </a:xfrm>
            <a:custGeom>
              <a:rect b="b" l="l" r="r" t="t"/>
              <a:pathLst>
                <a:path extrusionOk="0" h="174304" w="158142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9" name="Google Shape;309;p15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310" name="Google Shape;310;p1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" name="Google Shape;315;p15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316" name="Google Shape;316;p15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5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5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5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5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1" name="Google Shape;321;p15"/>
            <p:cNvSpPr/>
            <p:nvPr/>
          </p:nvSpPr>
          <p:spPr>
            <a:xfrm>
              <a:off x="7451033" y="1163186"/>
              <a:ext cx="126359" cy="353331"/>
            </a:xfrm>
            <a:custGeom>
              <a:rect b="b" l="l" r="r" t="t"/>
              <a:pathLst>
                <a:path extrusionOk="0" h="441664" w="157949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7509451" y="1160411"/>
              <a:ext cx="72770" cy="98686"/>
            </a:xfrm>
            <a:custGeom>
              <a:rect b="b" l="l" r="r" t="t"/>
              <a:pathLst>
                <a:path extrusionOk="0" h="123358" w="90963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3" name="Google Shape;323;p15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24" name="Google Shape;324;p15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5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5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rect b="b" l="l" r="r" t="t"/>
                <a:pathLst>
                  <a:path extrusionOk="0" h="206311" w="357473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5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5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5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rect b="b" l="l" r="r" t="t"/>
                <a:pathLst>
                  <a:path extrusionOk="0" h="1032319" w="178689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rgbClr val="007BB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15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rect b="b" l="l" r="r" t="t"/>
                <a:pathLst>
                  <a:path extrusionOk="0" h="206501" w="357473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15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15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15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rect b="b" l="l" r="r" t="t"/>
                <a:pathLst>
                  <a:path extrusionOk="0" h="721899" w="178688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rgbClr val="007BB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15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15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5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B5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5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rect b="b" l="l" r="r" t="t"/>
                <a:pathLst>
                  <a:path extrusionOk="0" h="399097" w="178689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rgbClr val="007BB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5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rect b="b" l="l" r="r" t="t"/>
                <a:pathLst>
                  <a:path extrusionOk="0" h="303342" w="154251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15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rect b="b" l="l" r="r" t="t"/>
                <a:pathLst>
                  <a:path extrusionOk="0" h="82319" w="106588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15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rect b="b" l="l" r="r" t="t"/>
                <a:pathLst>
                  <a:path extrusionOk="0" h="55368" w="106123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5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rect b="b" l="l" r="r" t="t"/>
                <a:pathLst>
                  <a:path extrusionOk="0" h="79516" w="106576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15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rect b="b" l="l" r="r" t="t"/>
                <a:pathLst>
                  <a:path extrusionOk="0" h="55320" w="106154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15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rect b="b" l="l" r="r" t="t"/>
                <a:pathLst>
                  <a:path extrusionOk="0" h="450662" w="372536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15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rect b="b" l="l" r="r" t="t"/>
                <a:pathLst>
                  <a:path extrusionOk="0" h="114020" w="11716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rect b="b" l="l" r="r" t="t"/>
                <a:pathLst>
                  <a:path extrusionOk="0" h="370837" w="189574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rect b="b" l="l" r="r" t="t"/>
                <a:pathLst>
                  <a:path extrusionOk="0" h="153696" w="126365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15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rect b="b" l="l" r="r" t="t"/>
                <a:pathLst>
                  <a:path extrusionOk="0" h="131805" w="133256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15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rect b="b" l="l" r="r" t="t"/>
                <a:pathLst>
                  <a:path extrusionOk="0" h="88868" w="61436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50" name="Google Shape;350;p15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51" name="Google Shape;351;p15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rect b="b" l="l" r="r" t="t"/>
                  <a:pathLst>
                    <a:path extrusionOk="0" h="174500" w="303199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15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rect b="b" l="l" r="r" t="t"/>
                  <a:pathLst>
                    <a:path extrusionOk="0" h="45815" w="79173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15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rect b="b" l="l" r="r" t="t"/>
                  <a:pathLst>
                    <a:path extrusionOk="0" h="118292" w="303209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15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rect b="b" l="l" r="r" t="t"/>
                  <a:pathLst>
                    <a:path extrusionOk="0" h="244320" w="217122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15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rect b="b" l="l" r="r" t="t"/>
                  <a:pathLst>
                    <a:path extrusionOk="0" h="245364" w="216421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56" name="Google Shape;356;p15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rect b="b" l="l" r="r" t="t"/>
                <a:pathLst>
                  <a:path extrusionOk="0" h="402337" w="143174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15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rect b="b" l="l" r="r" t="t"/>
                <a:pathLst>
                  <a:path extrusionOk="0" h="112806" w="82772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8" name="Google Shape;358;p15"/>
          <p:cNvSpPr txBox="1"/>
          <p:nvPr>
            <p:ph idx="1" type="subTitle"/>
          </p:nvPr>
        </p:nvSpPr>
        <p:spPr>
          <a:xfrm>
            <a:off x="909575" y="362817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Oorvasi Sooprayen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4"/>
          <p:cNvSpPr txBox="1"/>
          <p:nvPr/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‹#›</a:t>
            </a:fld>
            <a:endParaRPr sz="12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59" name="Google Shape;659;p2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0" name="Google Shape;660;p24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Définir un seuil éliminant les colonnes avec un taux de nan plus de 85%</a:t>
            </a:r>
            <a:endParaRPr/>
          </a:p>
        </p:txBody>
      </p:sp>
      <p:pic>
        <p:nvPicPr>
          <p:cNvPr id="661" name="Google Shape;6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76325"/>
            <a:ext cx="8229602" cy="3202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24"/>
          <p:cNvPicPr preferRelativeResize="0"/>
          <p:nvPr/>
        </p:nvPicPr>
        <p:blipFill rotWithShape="1">
          <a:blip r:embed="rId4">
            <a:alphaModFix/>
          </a:blip>
          <a:srcRect b="0" l="14515" r="0" t="0"/>
          <a:stretch/>
        </p:blipFill>
        <p:spPr>
          <a:xfrm>
            <a:off x="3213750" y="1212200"/>
            <a:ext cx="5473049" cy="25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24"/>
          <p:cNvPicPr preferRelativeResize="0"/>
          <p:nvPr/>
        </p:nvPicPr>
        <p:blipFill rotWithShape="1">
          <a:blip r:embed="rId5">
            <a:alphaModFix/>
          </a:blip>
          <a:srcRect b="0" l="26985" r="0" t="0"/>
          <a:stretch/>
        </p:blipFill>
        <p:spPr>
          <a:xfrm>
            <a:off x="4865675" y="2146050"/>
            <a:ext cx="3783350" cy="203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5"/>
          <p:cNvSpPr/>
          <p:nvPr/>
        </p:nvSpPr>
        <p:spPr>
          <a:xfrm>
            <a:off x="5082275" y="-3450"/>
            <a:ext cx="4061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5"/>
          <p:cNvSpPr txBox="1"/>
          <p:nvPr>
            <p:ph type="ctrTitle"/>
          </p:nvPr>
        </p:nvSpPr>
        <p:spPr>
          <a:xfrm>
            <a:off x="1068725" y="620125"/>
            <a:ext cx="37839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aleway"/>
                <a:ea typeface="Raleway"/>
                <a:cs typeface="Raleway"/>
                <a:sym typeface="Raleway"/>
              </a:rPr>
              <a:t>Analyse Pré-Exploratoire</a:t>
            </a:r>
            <a:endParaRPr/>
          </a:p>
        </p:txBody>
      </p:sp>
      <p:sp>
        <p:nvSpPr>
          <p:cNvPr id="670" name="Google Shape;670;p25"/>
          <p:cNvSpPr txBox="1"/>
          <p:nvPr/>
        </p:nvSpPr>
        <p:spPr>
          <a:xfrm>
            <a:off x="1068725" y="2036425"/>
            <a:ext cx="36462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52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Les pays avec un fort potentiel de clients pour nos services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52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L’évolution de ce potentiel de clients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52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Les pays dont l'entreprise doit opérer en priorité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1524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Genre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1" name="Google Shape;6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275" y="1324550"/>
            <a:ext cx="3741602" cy="249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6"/>
          <p:cNvSpPr txBox="1"/>
          <p:nvPr>
            <p:ph idx="1" type="body"/>
          </p:nvPr>
        </p:nvSpPr>
        <p:spPr>
          <a:xfrm>
            <a:off x="457200" y="4335734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152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Quels sont les pays avec un fort potentiel de clients pour nos services ?</a:t>
            </a:r>
            <a:endParaRPr/>
          </a:p>
        </p:txBody>
      </p:sp>
      <p:sp>
        <p:nvSpPr>
          <p:cNvPr id="677" name="Google Shape;677;p26"/>
          <p:cNvSpPr txBox="1"/>
          <p:nvPr/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‹#›</a:t>
            </a:fld>
            <a:endParaRPr sz="12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78" name="Google Shape;678;p2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9" name="Google Shape;679;p26"/>
          <p:cNvPicPr preferRelativeResize="0"/>
          <p:nvPr/>
        </p:nvPicPr>
        <p:blipFill rotWithShape="1">
          <a:blip r:embed="rId3">
            <a:alphaModFix/>
          </a:blip>
          <a:srcRect b="10236" l="17729" r="14524" t="8968"/>
          <a:stretch/>
        </p:blipFill>
        <p:spPr>
          <a:xfrm>
            <a:off x="579950" y="1234174"/>
            <a:ext cx="2886150" cy="25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26"/>
          <p:cNvPicPr preferRelativeResize="0"/>
          <p:nvPr/>
        </p:nvPicPr>
        <p:blipFill rotWithShape="1">
          <a:blip r:embed="rId4">
            <a:alphaModFix/>
          </a:blip>
          <a:srcRect b="9" l="3984" r="0" t="7637"/>
          <a:stretch/>
        </p:blipFill>
        <p:spPr>
          <a:xfrm>
            <a:off x="3511725" y="794226"/>
            <a:ext cx="2307750" cy="16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26"/>
          <p:cNvPicPr preferRelativeResize="0"/>
          <p:nvPr/>
        </p:nvPicPr>
        <p:blipFill rotWithShape="1">
          <a:blip r:embed="rId5">
            <a:alphaModFix/>
          </a:blip>
          <a:srcRect b="0" l="4552" r="0" t="8155"/>
          <a:stretch/>
        </p:blipFill>
        <p:spPr>
          <a:xfrm>
            <a:off x="3520863" y="2636676"/>
            <a:ext cx="2454776" cy="17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26"/>
          <p:cNvPicPr preferRelativeResize="0"/>
          <p:nvPr/>
        </p:nvPicPr>
        <p:blipFill rotWithShape="1">
          <a:blip r:embed="rId6">
            <a:alphaModFix/>
          </a:blip>
          <a:srcRect b="0" l="0" r="0" t="5024"/>
          <a:stretch/>
        </p:blipFill>
        <p:spPr>
          <a:xfrm>
            <a:off x="6030425" y="971837"/>
            <a:ext cx="2307750" cy="3287788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26"/>
          <p:cNvSpPr txBox="1"/>
          <p:nvPr/>
        </p:nvSpPr>
        <p:spPr>
          <a:xfrm>
            <a:off x="745075" y="794225"/>
            <a:ext cx="25557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ays en fonction du nombre de population de l’année 2015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84" name="Google Shape;684;p26"/>
          <p:cNvSpPr txBox="1"/>
          <p:nvPr/>
        </p:nvSpPr>
        <p:spPr>
          <a:xfrm>
            <a:off x="3615600" y="417925"/>
            <a:ext cx="20304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Pays en fonction du nombre de population de l’année 2013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85" name="Google Shape;685;p26"/>
          <p:cNvSpPr txBox="1"/>
          <p:nvPr/>
        </p:nvSpPr>
        <p:spPr>
          <a:xfrm>
            <a:off x="3710400" y="2236500"/>
            <a:ext cx="2075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Pays en fonction du nombre de population de l’année 2010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6" name="Google Shape;686;p26"/>
          <p:cNvSpPr txBox="1"/>
          <p:nvPr/>
        </p:nvSpPr>
        <p:spPr>
          <a:xfrm>
            <a:off x="6030425" y="656225"/>
            <a:ext cx="22653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Top 10 des pays </a:t>
            </a: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ciblés</a:t>
            </a: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l'année</a:t>
            </a: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 2015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7"/>
          <p:cNvSpPr txBox="1"/>
          <p:nvPr>
            <p:ph idx="1" type="body"/>
          </p:nvPr>
        </p:nvSpPr>
        <p:spPr>
          <a:xfrm>
            <a:off x="457200" y="4335734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152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Pour chacun de ces pays, quelle sera l’évolution de ce potentiel de clients ? 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2" name="Google Shape;692;p27"/>
          <p:cNvSpPr txBox="1"/>
          <p:nvPr/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‹#›</a:t>
            </a:fld>
            <a:endParaRPr sz="12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93" name="Google Shape;693;p2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4" name="Google Shape;694;p27"/>
          <p:cNvSpPr txBox="1"/>
          <p:nvPr/>
        </p:nvSpPr>
        <p:spPr>
          <a:xfrm>
            <a:off x="1345713" y="294525"/>
            <a:ext cx="6189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Groupe de revenu pour les 10 pays les plus peuplés en 2010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695" name="Google Shape;695;p27"/>
          <p:cNvPicPr preferRelativeResize="0"/>
          <p:nvPr/>
        </p:nvPicPr>
        <p:blipFill rotWithShape="1">
          <a:blip r:embed="rId3">
            <a:alphaModFix/>
          </a:blip>
          <a:srcRect b="5177" l="0" r="0" t="4781"/>
          <a:stretch/>
        </p:blipFill>
        <p:spPr>
          <a:xfrm>
            <a:off x="1239113" y="549525"/>
            <a:ext cx="6665775" cy="22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27"/>
          <p:cNvSpPr txBox="1"/>
          <p:nvPr/>
        </p:nvSpPr>
        <p:spPr>
          <a:xfrm>
            <a:off x="2596638" y="2571750"/>
            <a:ext cx="3950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Groupe de revenu pour les 10 pays les plus peuplés en 2015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697" name="Google Shape;697;p27"/>
          <p:cNvPicPr preferRelativeResize="0"/>
          <p:nvPr/>
        </p:nvPicPr>
        <p:blipFill rotWithShape="1">
          <a:blip r:embed="rId4">
            <a:alphaModFix/>
          </a:blip>
          <a:srcRect b="5231" l="0" r="0" t="6241"/>
          <a:stretch/>
        </p:blipFill>
        <p:spPr>
          <a:xfrm>
            <a:off x="1567350" y="2822862"/>
            <a:ext cx="5746650" cy="15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8"/>
          <p:cNvSpPr txBox="1"/>
          <p:nvPr>
            <p:ph idx="1" type="body"/>
          </p:nvPr>
        </p:nvSpPr>
        <p:spPr>
          <a:xfrm>
            <a:off x="457200" y="4335734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152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Pour chacun de ces pays, quelle sera l’évolution de ce potentiel de clients ? 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28"/>
          <p:cNvSpPr txBox="1"/>
          <p:nvPr/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‹#›</a:t>
            </a:fld>
            <a:endParaRPr sz="12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04" name="Google Shape;704;p2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5" name="Google Shape;705;p28"/>
          <p:cNvSpPr txBox="1"/>
          <p:nvPr/>
        </p:nvSpPr>
        <p:spPr>
          <a:xfrm>
            <a:off x="1345713" y="389775"/>
            <a:ext cx="6189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es pays les plus peuplés en 2005,2010 et 2015 </a:t>
            </a: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ayant accès internet</a:t>
            </a:r>
            <a:endParaRPr sz="850">
              <a:solidFill>
                <a:schemeClr val="dk1"/>
              </a:solidFill>
              <a:highlight>
                <a:srgbClr val="FFFFF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6" name="Google Shape;706;p28"/>
          <p:cNvPicPr preferRelativeResize="0"/>
          <p:nvPr/>
        </p:nvPicPr>
        <p:blipFill rotWithShape="1">
          <a:blip r:embed="rId3">
            <a:alphaModFix/>
          </a:blip>
          <a:srcRect b="0" l="1351" r="0" t="14588"/>
          <a:stretch/>
        </p:blipFill>
        <p:spPr>
          <a:xfrm>
            <a:off x="744262" y="989875"/>
            <a:ext cx="7655476" cy="31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9"/>
          <p:cNvPicPr preferRelativeResize="0"/>
          <p:nvPr/>
        </p:nvPicPr>
        <p:blipFill rotWithShape="1">
          <a:blip r:embed="rId3">
            <a:alphaModFix/>
          </a:blip>
          <a:srcRect b="11335" l="19969" r="19479" t="8038"/>
          <a:stretch/>
        </p:blipFill>
        <p:spPr>
          <a:xfrm>
            <a:off x="2634950" y="2056725"/>
            <a:ext cx="2005700" cy="20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9"/>
          <p:cNvSpPr txBox="1"/>
          <p:nvPr>
            <p:ph idx="1" type="body"/>
          </p:nvPr>
        </p:nvSpPr>
        <p:spPr>
          <a:xfrm>
            <a:off x="457200" y="4335734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152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Quels sont les pays avec un fort potentiel de clients pour nos services ?</a:t>
            </a:r>
            <a:endParaRPr/>
          </a:p>
        </p:txBody>
      </p:sp>
      <p:sp>
        <p:nvSpPr>
          <p:cNvPr id="713" name="Google Shape;713;p29"/>
          <p:cNvSpPr txBox="1"/>
          <p:nvPr/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‹#›</a:t>
            </a:fld>
            <a:endParaRPr sz="12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14" name="Google Shape;714;p2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5" name="Google Shape;715;p29"/>
          <p:cNvPicPr preferRelativeResize="0"/>
          <p:nvPr/>
        </p:nvPicPr>
        <p:blipFill rotWithShape="1">
          <a:blip r:embed="rId4">
            <a:alphaModFix/>
          </a:blip>
          <a:srcRect b="12769" l="18828" r="20650" t="8601"/>
          <a:stretch/>
        </p:blipFill>
        <p:spPr>
          <a:xfrm>
            <a:off x="436038" y="708050"/>
            <a:ext cx="2127926" cy="207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29"/>
          <p:cNvPicPr preferRelativeResize="0"/>
          <p:nvPr/>
        </p:nvPicPr>
        <p:blipFill rotWithShape="1">
          <a:blip r:embed="rId5">
            <a:alphaModFix/>
          </a:blip>
          <a:srcRect b="0" l="0" r="0" t="13659"/>
          <a:stretch/>
        </p:blipFill>
        <p:spPr>
          <a:xfrm>
            <a:off x="5750425" y="2689625"/>
            <a:ext cx="2859851" cy="16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29"/>
          <p:cNvPicPr preferRelativeResize="0"/>
          <p:nvPr/>
        </p:nvPicPr>
        <p:blipFill rotWithShape="1">
          <a:blip r:embed="rId6">
            <a:alphaModFix/>
          </a:blip>
          <a:srcRect b="7024" l="0" r="0" t="12699"/>
          <a:stretch/>
        </p:blipFill>
        <p:spPr>
          <a:xfrm>
            <a:off x="4491613" y="654100"/>
            <a:ext cx="3075675" cy="164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29"/>
          <p:cNvSpPr txBox="1"/>
          <p:nvPr/>
        </p:nvSpPr>
        <p:spPr>
          <a:xfrm>
            <a:off x="332173" y="295775"/>
            <a:ext cx="24579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Pays en fonction du nombre </a:t>
            </a:r>
            <a:endParaRPr sz="850">
              <a:solidFill>
                <a:schemeClr val="dk1"/>
              </a:solidFill>
              <a:highlight>
                <a:srgbClr val="FFFFF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d’étudiants pour l’année 2015</a:t>
            </a:r>
            <a:endParaRPr/>
          </a:p>
        </p:txBody>
      </p:sp>
      <p:sp>
        <p:nvSpPr>
          <p:cNvPr id="719" name="Google Shape;719;p29"/>
          <p:cNvSpPr txBox="1"/>
          <p:nvPr/>
        </p:nvSpPr>
        <p:spPr>
          <a:xfrm>
            <a:off x="2408848" y="1651175"/>
            <a:ext cx="24579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Pays en fonction du nombre </a:t>
            </a:r>
            <a:endParaRPr sz="850">
              <a:solidFill>
                <a:schemeClr val="dk1"/>
              </a:solidFill>
              <a:highlight>
                <a:srgbClr val="FFFFF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d’étudiants pour l’année 2010</a:t>
            </a:r>
            <a:endParaRPr/>
          </a:p>
        </p:txBody>
      </p:sp>
      <p:sp>
        <p:nvSpPr>
          <p:cNvPr id="720" name="Google Shape;720;p29"/>
          <p:cNvSpPr txBox="1"/>
          <p:nvPr/>
        </p:nvSpPr>
        <p:spPr>
          <a:xfrm>
            <a:off x="4800510" y="201350"/>
            <a:ext cx="24579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Pays ciblés en fonction des étudiants pour l’année 2013</a:t>
            </a:r>
            <a:endParaRPr/>
          </a:p>
        </p:txBody>
      </p:sp>
      <p:sp>
        <p:nvSpPr>
          <p:cNvPr id="721" name="Google Shape;721;p29"/>
          <p:cNvSpPr txBox="1"/>
          <p:nvPr/>
        </p:nvSpPr>
        <p:spPr>
          <a:xfrm>
            <a:off x="5951410" y="2243625"/>
            <a:ext cx="24579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Pays en fonction du nombre </a:t>
            </a:r>
            <a:endParaRPr sz="850">
              <a:solidFill>
                <a:schemeClr val="dk1"/>
              </a:solidFill>
              <a:highlight>
                <a:srgbClr val="FFFFF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d’étudiants pour l’année 2000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0"/>
          <p:cNvSpPr txBox="1"/>
          <p:nvPr>
            <p:ph idx="1" type="body"/>
          </p:nvPr>
        </p:nvSpPr>
        <p:spPr>
          <a:xfrm>
            <a:off x="457200" y="4335734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152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Quels sont les pays avec un fort potentiel de clients pour nos services ?</a:t>
            </a:r>
            <a:endParaRPr/>
          </a:p>
        </p:txBody>
      </p:sp>
      <p:sp>
        <p:nvSpPr>
          <p:cNvPr id="727" name="Google Shape;727;p3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8" name="Google Shape;728;p30"/>
          <p:cNvPicPr preferRelativeResize="0"/>
          <p:nvPr/>
        </p:nvPicPr>
        <p:blipFill rotWithShape="1">
          <a:blip r:embed="rId3">
            <a:alphaModFix/>
          </a:blip>
          <a:srcRect b="5646" l="0" r="0" t="8795"/>
          <a:stretch/>
        </p:blipFill>
        <p:spPr>
          <a:xfrm>
            <a:off x="549450" y="490200"/>
            <a:ext cx="6209799" cy="17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0"/>
          <p:cNvPicPr preferRelativeResize="0"/>
          <p:nvPr/>
        </p:nvPicPr>
        <p:blipFill rotWithShape="1">
          <a:blip r:embed="rId4">
            <a:alphaModFix/>
          </a:blip>
          <a:srcRect b="5646" l="0" r="0" t="8795"/>
          <a:stretch/>
        </p:blipFill>
        <p:spPr>
          <a:xfrm>
            <a:off x="549450" y="2571750"/>
            <a:ext cx="6209799" cy="17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3450" y="306150"/>
            <a:ext cx="862875" cy="249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0525" y="2062025"/>
            <a:ext cx="804025" cy="22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30"/>
          <p:cNvSpPr txBox="1"/>
          <p:nvPr/>
        </p:nvSpPr>
        <p:spPr>
          <a:xfrm>
            <a:off x="633650" y="256400"/>
            <a:ext cx="47913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Pays en fonction du nombre de population de l’année 2015 ayant accès internet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3" name="Google Shape;733;p30"/>
          <p:cNvSpPr txBox="1"/>
          <p:nvPr/>
        </p:nvSpPr>
        <p:spPr>
          <a:xfrm>
            <a:off x="877977" y="2325150"/>
            <a:ext cx="44361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Pays en fonction du nombre de population de l’année 2010 avec accès internet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highlight>
                <a:srgbClr val="FFFFF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1"/>
          <p:cNvSpPr txBox="1"/>
          <p:nvPr>
            <p:ph idx="1" type="body"/>
          </p:nvPr>
        </p:nvSpPr>
        <p:spPr>
          <a:xfrm>
            <a:off x="457200" y="4335734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152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Pour chacun de ces pays, quelle sera l’évolution de ce potentiel de clients ? 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3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0" name="Google Shape;740;p31"/>
          <p:cNvPicPr preferRelativeResize="0"/>
          <p:nvPr/>
        </p:nvPicPr>
        <p:blipFill rotWithShape="1">
          <a:blip r:embed="rId3">
            <a:alphaModFix/>
          </a:blip>
          <a:srcRect b="0" l="0" r="0" t="12610"/>
          <a:stretch/>
        </p:blipFill>
        <p:spPr>
          <a:xfrm>
            <a:off x="4572000" y="1939475"/>
            <a:ext cx="3739200" cy="21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1"/>
          <p:cNvSpPr txBox="1"/>
          <p:nvPr/>
        </p:nvSpPr>
        <p:spPr>
          <a:xfrm>
            <a:off x="720771" y="468100"/>
            <a:ext cx="41022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Groupe de revenu pour les top 10 pays ayant accès internet </a:t>
            </a: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en 2010</a:t>
            </a:r>
            <a:endParaRPr sz="850">
              <a:solidFill>
                <a:schemeClr val="dk1"/>
              </a:solidFill>
              <a:highlight>
                <a:srgbClr val="FFFFFE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2" name="Google Shape;742;p31"/>
          <p:cNvSpPr txBox="1"/>
          <p:nvPr/>
        </p:nvSpPr>
        <p:spPr>
          <a:xfrm>
            <a:off x="5212660" y="1446275"/>
            <a:ext cx="24579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Pays ciblés en fonction des étudiants pour l’année 2000</a:t>
            </a:r>
            <a:endParaRPr/>
          </a:p>
        </p:txBody>
      </p:sp>
      <p:pic>
        <p:nvPicPr>
          <p:cNvPr id="743" name="Google Shape;743;p31"/>
          <p:cNvPicPr preferRelativeResize="0"/>
          <p:nvPr/>
        </p:nvPicPr>
        <p:blipFill rotWithShape="1">
          <a:blip r:embed="rId4">
            <a:alphaModFix/>
          </a:blip>
          <a:srcRect b="0" l="0" r="0" t="5962"/>
          <a:stretch/>
        </p:blipFill>
        <p:spPr>
          <a:xfrm>
            <a:off x="609600" y="891875"/>
            <a:ext cx="3962400" cy="252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2"/>
          <p:cNvSpPr txBox="1"/>
          <p:nvPr>
            <p:ph idx="1" type="body"/>
          </p:nvPr>
        </p:nvSpPr>
        <p:spPr>
          <a:xfrm>
            <a:off x="457200" y="4335734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152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Dans quels pays l'entreprise doit-elle opérer en priorité ? 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9" name="Google Shape;749;p32"/>
          <p:cNvSpPr txBox="1"/>
          <p:nvPr/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‹#›</a:t>
            </a:fld>
            <a:endParaRPr sz="12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50" name="Google Shape;750;p3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1" name="Google Shape;751;p32"/>
          <p:cNvSpPr txBox="1"/>
          <p:nvPr/>
        </p:nvSpPr>
        <p:spPr>
          <a:xfrm>
            <a:off x="457200" y="3712200"/>
            <a:ext cx="78933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'Chine', 'Inde', </a:t>
            </a: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'Bangladesh', '</a:t>
            </a: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Brésil</a:t>
            </a: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Indonésie</a:t>
            </a: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'Japon', 'Nigéria', 'Pakistan', 'Russie</a:t>
            </a:r>
            <a:r>
              <a:rPr lang="en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'Amérique', </a:t>
            </a:r>
            <a:r>
              <a:rPr lang="e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Norway','Islande','Pays Bas','Luxembourg','Suède','Danemark', 'Finlande','Royaume Uni','Bermude','Suisse'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752" name="Google Shape;752;p32"/>
          <p:cNvGrpSpPr/>
          <p:nvPr/>
        </p:nvGrpSpPr>
        <p:grpSpPr>
          <a:xfrm>
            <a:off x="1072125" y="627174"/>
            <a:ext cx="6663426" cy="2959674"/>
            <a:chOff x="1072125" y="627174"/>
            <a:chExt cx="6663426" cy="2959674"/>
          </a:xfrm>
        </p:grpSpPr>
        <p:pic>
          <p:nvPicPr>
            <p:cNvPr id="753" name="Google Shape;753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72125" y="627174"/>
              <a:ext cx="6663426" cy="2959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68026" y="803651"/>
              <a:ext cx="418950" cy="41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11801" y="1338751"/>
              <a:ext cx="418950" cy="41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86101" y="2324776"/>
              <a:ext cx="418950" cy="41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3526" y="639426"/>
              <a:ext cx="418950" cy="41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" name="Google Shape;75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68026" y="1577051"/>
              <a:ext cx="418950" cy="41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02151" y="2085501"/>
              <a:ext cx="418950" cy="41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0" name="Google Shape;760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22951" y="1253901"/>
              <a:ext cx="418950" cy="41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1" name="Google Shape;76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27476" y="890976"/>
              <a:ext cx="418950" cy="41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2" name="Google Shape;762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28201" y="679801"/>
              <a:ext cx="418950" cy="41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3" name="Google Shape;76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99801" y="664501"/>
              <a:ext cx="418950" cy="41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18751" y="1818951"/>
              <a:ext cx="418950" cy="41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45401" y="1419476"/>
              <a:ext cx="418950" cy="41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54526" y="952576"/>
              <a:ext cx="418950" cy="41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49201" y="876551"/>
              <a:ext cx="418950" cy="41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8" name="Google Shape;76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18738" y="1010101"/>
              <a:ext cx="418950" cy="41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9" name="Google Shape;769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53038" y="627176"/>
              <a:ext cx="418950" cy="41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0" name="Google Shape;770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91238" y="679801"/>
              <a:ext cx="418950" cy="41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Google Shape;77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85651" y="1511826"/>
              <a:ext cx="418950" cy="41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Google Shape;772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30676" y="1633176"/>
              <a:ext cx="418950" cy="41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Google Shape;77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97663" y="876551"/>
              <a:ext cx="418950" cy="418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4" name="Google Shape;774;p32"/>
          <p:cNvSpPr txBox="1"/>
          <p:nvPr/>
        </p:nvSpPr>
        <p:spPr>
          <a:xfrm>
            <a:off x="5984475" y="3228775"/>
            <a:ext cx="923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Barlow Light"/>
                <a:ea typeface="Barlow Light"/>
                <a:cs typeface="Barlow Light"/>
                <a:sym typeface="Barlow Light"/>
              </a:rPr>
              <a:t>@copyright google</a:t>
            </a:r>
            <a:endParaRPr sz="7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3"/>
          <p:cNvSpPr txBox="1"/>
          <p:nvPr>
            <p:ph idx="1" type="body"/>
          </p:nvPr>
        </p:nvSpPr>
        <p:spPr>
          <a:xfrm>
            <a:off x="457200" y="4335734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152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Genre basé sur les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top 10 de population </a:t>
            </a:r>
            <a:r>
              <a:rPr lang="en" sz="1200"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les plus peuplés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0" name="Google Shape;780;p33"/>
          <p:cNvSpPr txBox="1"/>
          <p:nvPr/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‹#›</a:t>
            </a:fld>
            <a:endParaRPr sz="12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81" name="Google Shape;781;p3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2" name="Google Shape;7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63" y="282300"/>
            <a:ext cx="8151674" cy="30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3"/>
          <p:cNvPicPr preferRelativeResize="0"/>
          <p:nvPr/>
        </p:nvPicPr>
        <p:blipFill rotWithShape="1">
          <a:blip r:embed="rId4">
            <a:alphaModFix/>
          </a:blip>
          <a:srcRect b="0" l="7407" r="0" t="0"/>
          <a:stretch/>
        </p:blipFill>
        <p:spPr>
          <a:xfrm>
            <a:off x="6723236" y="3145159"/>
            <a:ext cx="1925788" cy="156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6"/>
          <p:cNvSpPr/>
          <p:nvPr/>
        </p:nvSpPr>
        <p:spPr>
          <a:xfrm>
            <a:off x="4572000" y="-3450"/>
            <a:ext cx="45720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50000">
                <a:schemeClr val="accent1"/>
              </a:gs>
              <a:gs pos="100000">
                <a:schemeClr val="accent2"/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6"/>
          <p:cNvSpPr txBox="1"/>
          <p:nvPr>
            <p:ph idx="4294967295" type="subTitle"/>
          </p:nvPr>
        </p:nvSpPr>
        <p:spPr>
          <a:xfrm>
            <a:off x="1068725" y="1960225"/>
            <a:ext cx="2967000" cy="276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Problématique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Objectifs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Nettoyage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Analyse Pré-Exploratoires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65" name="Google Shape;365;p16"/>
          <p:cNvSpPr txBox="1"/>
          <p:nvPr>
            <p:ph type="ctrTitle"/>
          </p:nvPr>
        </p:nvSpPr>
        <p:spPr>
          <a:xfrm>
            <a:off x="1068725" y="620125"/>
            <a:ext cx="30657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pic>
        <p:nvPicPr>
          <p:cNvPr id="366" name="Google Shape;36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837" y="1255875"/>
            <a:ext cx="4174326" cy="27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4"/>
          <p:cNvSpPr txBox="1"/>
          <p:nvPr>
            <p:ph idx="1" type="body"/>
          </p:nvPr>
        </p:nvSpPr>
        <p:spPr>
          <a:xfrm>
            <a:off x="457200" y="4335734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152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Genre basé sur les top 10 ayant accès à l’internet</a:t>
            </a:r>
            <a:endParaRPr/>
          </a:p>
          <a:p>
            <a:pPr indent="0" lvl="0" marL="0" marR="152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9" name="Google Shape;789;p34"/>
          <p:cNvSpPr txBox="1"/>
          <p:nvPr/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‹#›</a:t>
            </a:fld>
            <a:endParaRPr sz="12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790" name="Google Shape;790;p3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1" name="Google Shape;7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" y="391225"/>
            <a:ext cx="7941301" cy="28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5424" y="3195225"/>
            <a:ext cx="189722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3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8" name="Google Shape;798;p35"/>
          <p:cNvSpPr txBox="1"/>
          <p:nvPr/>
        </p:nvSpPr>
        <p:spPr>
          <a:xfrm>
            <a:off x="1039050" y="1954950"/>
            <a:ext cx="6500100" cy="1417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Les données sur l’éducation de la banque mondiale permettent d’informer le projet d’expansion </a:t>
            </a: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permet </a:t>
            </a: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effectivement</a:t>
            </a: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répondre aux attentes de l’Academy concernant l</a:t>
            </a: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’expansion à l’international de l’entreprise!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9" name="Google Shape;799;p35"/>
          <p:cNvSpPr txBox="1"/>
          <p:nvPr>
            <p:ph idx="1" type="body"/>
          </p:nvPr>
        </p:nvSpPr>
        <p:spPr>
          <a:xfrm>
            <a:off x="1039050" y="1028325"/>
            <a:ext cx="4742700" cy="69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5" name="Google Shape;8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425" y="31460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36"/>
          <p:cNvSpPr txBox="1"/>
          <p:nvPr/>
        </p:nvSpPr>
        <p:spPr>
          <a:xfrm>
            <a:off x="599025" y="1883700"/>
            <a:ext cx="3555600" cy="1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Avez-vous des questions ?</a:t>
            </a:r>
            <a:endParaRPr b="1" sz="3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7"/>
          <p:cNvSpPr txBox="1"/>
          <p:nvPr>
            <p:ph idx="4294967295" type="ctrTitle"/>
          </p:nvPr>
        </p:nvSpPr>
        <p:spPr>
          <a:xfrm>
            <a:off x="583700" y="1822050"/>
            <a:ext cx="4722300" cy="74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4000">
                <a:latin typeface="Raleway"/>
                <a:ea typeface="Raleway"/>
                <a:cs typeface="Raleway"/>
                <a:sym typeface="Raleway"/>
              </a:rPr>
              <a:t>Merci,</a:t>
            </a:r>
            <a:endParaRPr sz="4000"/>
          </a:p>
        </p:txBody>
      </p:sp>
      <p:pic>
        <p:nvPicPr>
          <p:cNvPr id="812" name="Google Shape;8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02" y="611050"/>
            <a:ext cx="3614717" cy="43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4" name="Google Shape;814;p37"/>
          <p:cNvSpPr txBox="1"/>
          <p:nvPr>
            <p:ph idx="1" type="subTitle"/>
          </p:nvPr>
        </p:nvSpPr>
        <p:spPr>
          <a:xfrm>
            <a:off x="606500" y="2704601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Oorvasi Sooprayen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15" name="Google Shape;815;p37"/>
          <p:cNvSpPr txBox="1"/>
          <p:nvPr/>
        </p:nvSpPr>
        <p:spPr>
          <a:xfrm>
            <a:off x="583700" y="4295413"/>
            <a:ext cx="141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/06/2021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6" name="Google Shape;8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550" y="942921"/>
            <a:ext cx="3431950" cy="3257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198662" scaled="0"/>
        </a:gra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7"/>
          <p:cNvSpPr txBox="1"/>
          <p:nvPr>
            <p:ph idx="1" type="body"/>
          </p:nvPr>
        </p:nvSpPr>
        <p:spPr>
          <a:xfrm>
            <a:off x="1046700" y="1342700"/>
            <a:ext cx="5317500" cy="98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Academy: </a:t>
            </a:r>
            <a:r>
              <a:rPr b="1"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Start-up de la EdTech</a:t>
            </a: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 contenus de formation en ligne pour un public de niveau lycée et université.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p17"/>
          <p:cNvSpPr txBox="1"/>
          <p:nvPr/>
        </p:nvSpPr>
        <p:spPr>
          <a:xfrm>
            <a:off x="902400" y="381825"/>
            <a:ext cx="733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Problématique</a:t>
            </a:r>
            <a:endParaRPr b="1" sz="3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3" name="Google Shape;373;p1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4" name="Google Shape;3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589" y="2914784"/>
            <a:ext cx="1582925" cy="2697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5" name="Google Shape;375;p17"/>
          <p:cNvSpPr txBox="1"/>
          <p:nvPr/>
        </p:nvSpPr>
        <p:spPr>
          <a:xfrm>
            <a:off x="937050" y="3369000"/>
            <a:ext cx="53175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Analyse pré-exploratoire </a:t>
            </a:r>
            <a:endParaRPr sz="1200"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Déterminer si les données sur l’éducation de la banque mondiale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permettent d’informer le projet d’expansion.</a:t>
            </a:r>
            <a:endParaRPr/>
          </a:p>
        </p:txBody>
      </p:sp>
      <p:pic>
        <p:nvPicPr>
          <p:cNvPr id="376" name="Google Shape;37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6506" y="1553536"/>
            <a:ext cx="1655093" cy="4129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7" name="Google Shape;377;p17"/>
          <p:cNvSpPr txBox="1"/>
          <p:nvPr/>
        </p:nvSpPr>
        <p:spPr>
          <a:xfrm>
            <a:off x="937050" y="2329400"/>
            <a:ext cx="52080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Mission</a:t>
            </a:r>
            <a:r>
              <a:rPr b="1" lang="en" sz="1200"/>
              <a:t>:</a:t>
            </a:r>
            <a:endParaRPr b="1" sz="1200"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120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Projet d’expansion à l’international de l’entreprise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198662" scaled="0"/>
        </a:gra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8"/>
          <p:cNvSpPr txBox="1"/>
          <p:nvPr>
            <p:ph idx="1" type="body"/>
          </p:nvPr>
        </p:nvSpPr>
        <p:spPr>
          <a:xfrm>
            <a:off x="1012050" y="1566700"/>
            <a:ext cx="5317500" cy="245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Valider la qualité du jeu de données 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Décrire les informations contenues 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Sélectionner les informations pertinentes 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Déterminer des ordres de grandeurs des indicateurs statistiques classiques pour les :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différentes zones géographiques</a:t>
            </a:r>
            <a:endParaRPr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pays du monde</a:t>
            </a:r>
            <a:endParaRPr b="1" i="1" sz="1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18"/>
          <p:cNvSpPr txBox="1"/>
          <p:nvPr/>
        </p:nvSpPr>
        <p:spPr>
          <a:xfrm>
            <a:off x="902400" y="381825"/>
            <a:ext cx="733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Objectifs</a:t>
            </a:r>
            <a:endParaRPr b="1" sz="3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4" name="Google Shape;384;p1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5" name="Google Shape;385;p18"/>
          <p:cNvGrpSpPr/>
          <p:nvPr/>
        </p:nvGrpSpPr>
        <p:grpSpPr>
          <a:xfrm>
            <a:off x="5792951" y="780377"/>
            <a:ext cx="2901577" cy="3241833"/>
            <a:chOff x="2181300" y="231400"/>
            <a:chExt cx="4262637" cy="4762499"/>
          </a:xfrm>
        </p:grpSpPr>
        <p:sp>
          <p:nvSpPr>
            <p:cNvPr id="386" name="Google Shape;386;p18"/>
            <p:cNvSpPr/>
            <p:nvPr/>
          </p:nvSpPr>
          <p:spPr>
            <a:xfrm>
              <a:off x="4504120" y="3382365"/>
              <a:ext cx="236644" cy="133254"/>
            </a:xfrm>
            <a:custGeom>
              <a:rect b="b" l="l" r="r" t="t"/>
              <a:pathLst>
                <a:path extrusionOk="0" h="133254" w="236644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5178128" y="3780033"/>
              <a:ext cx="236549" cy="133254"/>
            </a:xfrm>
            <a:custGeom>
              <a:rect b="b" l="l" r="r" t="t"/>
              <a:pathLst>
                <a:path extrusionOk="0" h="133254" w="236549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4560192" y="2212790"/>
              <a:ext cx="494767" cy="1273873"/>
            </a:xfrm>
            <a:custGeom>
              <a:rect b="b" l="l" r="r" t="t"/>
              <a:pathLst>
                <a:path extrusionOk="0" h="1273873" w="494767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4629475" y="2174500"/>
              <a:ext cx="494671" cy="1273873"/>
            </a:xfrm>
            <a:custGeom>
              <a:rect b="b" l="l" r="r" t="t"/>
              <a:pathLst>
                <a:path extrusionOk="0" h="1273873" w="494671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4560192" y="2212790"/>
              <a:ext cx="494767" cy="1273873"/>
            </a:xfrm>
            <a:custGeom>
              <a:rect b="b" l="l" r="r" t="t"/>
              <a:pathLst>
                <a:path extrusionOk="0" h="1273873" w="494767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5160832" y="2249175"/>
              <a:ext cx="281692" cy="1586388"/>
            </a:xfrm>
            <a:custGeom>
              <a:rect b="b" l="l" r="r" t="t"/>
              <a:pathLst>
                <a:path extrusionOk="0" h="1586388" w="281692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5078053" y="2296515"/>
              <a:ext cx="281692" cy="1586388"/>
            </a:xfrm>
            <a:custGeom>
              <a:rect b="b" l="l" r="r" t="t"/>
              <a:pathLst>
                <a:path extrusionOk="0" h="1586388" w="281692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4075404" y="1596713"/>
              <a:ext cx="2321774" cy="1343501"/>
            </a:xfrm>
            <a:custGeom>
              <a:rect b="b" l="l" r="r" t="t"/>
              <a:pathLst>
                <a:path extrusionOk="0" h="1343501" w="2321774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4075404" y="1654530"/>
              <a:ext cx="2221415" cy="1401603"/>
            </a:xfrm>
            <a:custGeom>
              <a:rect b="b" l="l" r="r" t="t"/>
              <a:pathLst>
                <a:path extrusionOk="0" h="1401603" w="2221415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4206176" y="231400"/>
              <a:ext cx="2045689" cy="2621660"/>
            </a:xfrm>
            <a:custGeom>
              <a:rect b="b" l="l" r="r" t="t"/>
              <a:pathLst>
                <a:path extrusionOk="0" h="2621660" w="2045689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6296819" y="2879159"/>
              <a:ext cx="101975" cy="176974"/>
            </a:xfrm>
            <a:custGeom>
              <a:rect b="b" l="l" r="r" t="t"/>
              <a:pathLst>
                <a:path extrusionOk="0" h="176974" w="101975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4356811" y="496480"/>
              <a:ext cx="169452" cy="163353"/>
            </a:xfrm>
            <a:custGeom>
              <a:rect b="b" l="l" r="r" t="t"/>
              <a:pathLst>
                <a:path extrusionOk="0" h="163353" w="169452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4598397" y="636212"/>
              <a:ext cx="298038" cy="237839"/>
            </a:xfrm>
            <a:custGeom>
              <a:rect b="b" l="l" r="r" t="t"/>
              <a:pathLst>
                <a:path extrusionOk="0" h="237839" w="298038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4356811" y="619924"/>
              <a:ext cx="169452" cy="163353"/>
            </a:xfrm>
            <a:custGeom>
              <a:rect b="b" l="l" r="r" t="t"/>
              <a:pathLst>
                <a:path extrusionOk="0" h="163353" w="169452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4598397" y="759656"/>
              <a:ext cx="298038" cy="237839"/>
            </a:xfrm>
            <a:custGeom>
              <a:rect b="b" l="l" r="r" t="t"/>
              <a:pathLst>
                <a:path extrusionOk="0" h="237839" w="298038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4356811" y="761466"/>
              <a:ext cx="169452" cy="163448"/>
            </a:xfrm>
            <a:custGeom>
              <a:rect b="b" l="l" r="r" t="t"/>
              <a:pathLst>
                <a:path extrusionOk="0" h="163448" w="169452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4598397" y="901293"/>
              <a:ext cx="298038" cy="237839"/>
            </a:xfrm>
            <a:custGeom>
              <a:rect b="b" l="l" r="r" t="t"/>
              <a:pathLst>
                <a:path extrusionOk="0" h="237839" w="298038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4356811" y="903102"/>
              <a:ext cx="169452" cy="163449"/>
            </a:xfrm>
            <a:custGeom>
              <a:rect b="b" l="l" r="r" t="t"/>
              <a:pathLst>
                <a:path extrusionOk="0" h="163449" w="169452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4598397" y="1042929"/>
              <a:ext cx="298038" cy="237839"/>
            </a:xfrm>
            <a:custGeom>
              <a:rect b="b" l="l" r="r" t="t"/>
              <a:pathLst>
                <a:path extrusionOk="0" h="237839" w="298038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5115879" y="982814"/>
              <a:ext cx="204046" cy="276142"/>
            </a:xfrm>
            <a:custGeom>
              <a:rect b="b" l="l" r="r" t="t"/>
              <a:pathLst>
                <a:path extrusionOk="0" h="276142" w="204046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5297876" y="1025975"/>
              <a:ext cx="199579" cy="260699"/>
            </a:xfrm>
            <a:custGeom>
              <a:rect b="b" l="l" r="r" t="t"/>
              <a:pathLst>
                <a:path extrusionOk="0" h="260699" w="199579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5298541" y="1258956"/>
              <a:ext cx="212884" cy="276193"/>
            </a:xfrm>
            <a:custGeom>
              <a:rect b="b" l="l" r="r" t="t"/>
              <a:pathLst>
                <a:path extrusionOk="0" h="276193" w="212884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5084706" y="1024070"/>
              <a:ext cx="290055" cy="509778"/>
            </a:xfrm>
            <a:custGeom>
              <a:rect b="b" l="l" r="r" t="t"/>
              <a:pathLst>
                <a:path extrusionOk="0" h="509778" w="290055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5705494" y="1324174"/>
              <a:ext cx="204331" cy="276159"/>
            </a:xfrm>
            <a:custGeom>
              <a:rect b="b" l="l" r="r" t="t"/>
              <a:pathLst>
                <a:path extrusionOk="0" h="276159" w="204331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5887776" y="1367351"/>
              <a:ext cx="199579" cy="260603"/>
            </a:xfrm>
            <a:custGeom>
              <a:rect b="b" l="l" r="r" t="t"/>
              <a:pathLst>
                <a:path extrusionOk="0" h="260603" w="199579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5887776" y="1600333"/>
              <a:ext cx="213550" cy="276118"/>
            </a:xfrm>
            <a:custGeom>
              <a:rect b="b" l="l" r="r" t="t"/>
              <a:pathLst>
                <a:path extrusionOk="0" h="276118" w="21355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5674606" y="1365446"/>
              <a:ext cx="290055" cy="509682"/>
            </a:xfrm>
            <a:custGeom>
              <a:rect b="b" l="l" r="r" t="t"/>
              <a:pathLst>
                <a:path extrusionOk="0" h="509682" w="290055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5115879" y="1943808"/>
              <a:ext cx="971477" cy="359289"/>
            </a:xfrm>
            <a:custGeom>
              <a:rect b="b" l="l" r="r" t="t"/>
              <a:pathLst>
                <a:path extrusionOk="0" h="359289" w="971477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cap="flat" cmpd="sng" w="13475">
              <a:solidFill>
                <a:srgbClr val="D6D8E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rect b="b" l="l" r="r" t="t"/>
              <a:pathLst>
                <a:path extrusionOk="0" h="86677" w="49989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rect b="b" l="l" r="r" t="t"/>
              <a:pathLst>
                <a:path extrusionOk="0" h="86677" w="49989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rect b="b" l="l" r="r" t="t"/>
              <a:pathLst>
                <a:path extrusionOk="0" h="86976" w="50162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rect b="b" l="l" r="r" t="t"/>
              <a:pathLst>
                <a:path extrusionOk="0" h="86677" w="49989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4356811" y="1418691"/>
              <a:ext cx="57973" cy="235172"/>
            </a:xfrm>
            <a:custGeom>
              <a:rect b="b" l="l" r="r" t="t"/>
              <a:pathLst>
                <a:path extrusionOk="0" h="235172" w="57973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4517330" y="1440789"/>
              <a:ext cx="58068" cy="305942"/>
            </a:xfrm>
            <a:custGeom>
              <a:rect b="b" l="l" r="r" t="t"/>
              <a:pathLst>
                <a:path extrusionOk="0" h="305942" w="58068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4677849" y="1415738"/>
              <a:ext cx="58067" cy="423862"/>
            </a:xfrm>
            <a:custGeom>
              <a:rect b="b" l="l" r="r" t="t"/>
              <a:pathLst>
                <a:path extrusionOk="0" h="423862" w="58067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4838368" y="1414214"/>
              <a:ext cx="58068" cy="518255"/>
            </a:xfrm>
            <a:custGeom>
              <a:rect b="b" l="l" r="r" t="t"/>
              <a:pathLst>
                <a:path extrusionOk="0" h="518255" w="58068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5343399" y="3731361"/>
              <a:ext cx="99124" cy="151542"/>
            </a:xfrm>
            <a:custGeom>
              <a:rect b="b" l="l" r="r" t="t"/>
              <a:pathLst>
                <a:path extrusionOk="0" h="151542" w="99124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4678419" y="3350075"/>
              <a:ext cx="69282" cy="136588"/>
            </a:xfrm>
            <a:custGeom>
              <a:rect b="b" l="l" r="r" t="t"/>
              <a:pathLst>
                <a:path extrusionOk="0" h="136588" w="69282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4" name="Google Shape;424;p1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25" name="Google Shape;425;p1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1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1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rect b="b" l="l" r="r" t="t"/>
                <a:pathLst>
                  <a:path extrusionOk="0" h="87534" w="65671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1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rect b="b" l="l" r="r" t="t"/>
                <a:pathLst>
                  <a:path extrusionOk="0" h="118109" w="50084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1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1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rect b="b" l="l" r="r" t="t"/>
                <a:pathLst>
                  <a:path extrusionOk="0" h="275248" w="475691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1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rect b="b" l="l" r="r" t="t"/>
                <a:pathLst>
                  <a:path extrusionOk="0" h="258770" w="474809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rect b="b" l="l" r="r" t="t"/>
                <a:pathLst>
                  <a:path extrusionOk="0" h="139064" w="22104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rect b="b" l="l" r="r" t="t"/>
                <a:pathLst>
                  <a:path extrusionOk="0" h="19050" w="14635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rect b="b" l="l" r="r" t="t"/>
                <a:pathLst>
                  <a:path extrusionOk="0" h="14763" w="31647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rect b="b" l="l" r="r" t="t"/>
                <a:pathLst>
                  <a:path extrusionOk="0" h="24669" w="35639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rect b="b" l="l" r="r" t="t"/>
                <a:pathLst>
                  <a:path extrusionOk="0" h="29241" w="44382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rect b="b" l="l" r="r" t="t"/>
                <a:pathLst>
                  <a:path extrusionOk="0" h="18383" w="20623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rect b="b" l="l" r="r" t="t"/>
                <a:pathLst>
                  <a:path extrusionOk="0" h="14573" w="19577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rect b="b" l="l" r="r" t="t"/>
                <a:pathLst>
                  <a:path extrusionOk="0" h="22764" w="22524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rect b="b" l="l" r="r" t="t"/>
                <a:pathLst>
                  <a:path extrusionOk="0" h="138969" w="221034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" name="Google Shape;442;p1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43" name="Google Shape;443;p1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rect b="b" l="l" r="r" t="t"/>
                <a:pathLst>
                  <a:path extrusionOk="0" h="87630" w="65576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rect b="b" l="l" r="r" t="t"/>
                <a:pathLst>
                  <a:path extrusionOk="0" h="118109" w="49989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rect b="b" l="l" r="r" t="t"/>
                <a:pathLst>
                  <a:path extrusionOk="0" h="275248" w="475616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rect b="b" l="l" r="r" t="t"/>
                <a:pathLst>
                  <a:path extrusionOk="0" h="258770" w="474714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rect b="b" l="l" r="r" t="t"/>
                <a:pathLst>
                  <a:path extrusionOk="0" h="138588" w="220817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rect b="b" l="l" r="r" t="t"/>
                <a:pathLst>
                  <a:path extrusionOk="0" h="19050" w="14635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rect b="b" l="l" r="r" t="t"/>
                <a:pathLst>
                  <a:path extrusionOk="0" h="14858" w="31647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rect b="b" l="l" r="r" t="t"/>
                <a:pathLst>
                  <a:path extrusionOk="0" h="24669" w="35639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rect b="b" l="l" r="r" t="t"/>
                <a:pathLst>
                  <a:path extrusionOk="0" h="29146" w="44382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rect b="b" l="l" r="r" t="t"/>
                <a:pathLst>
                  <a:path extrusionOk="0" h="18478" w="20528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rect b="b" l="l" r="r" t="t"/>
                <a:pathLst>
                  <a:path extrusionOk="0" h="14668" w="19672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rect b="b" l="l" r="r" t="t"/>
                <a:pathLst>
                  <a:path extrusionOk="0" h="22764" w="22524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rect b="b" l="l" r="r" t="t"/>
                <a:pathLst>
                  <a:path extrusionOk="0" h="139065" w="220817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9" name="Google Shape;459;p1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60" name="Google Shape;460;p1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rect b="b" l="l" r="r" t="t"/>
                <a:pathLst>
                  <a:path extrusionOk="0" h="87629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rect b="b" l="l" r="r" t="t"/>
                <a:pathLst>
                  <a:path extrusionOk="0" h="118109" w="50084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rect b="b" l="l" r="r" t="t"/>
                <a:pathLst>
                  <a:path extrusionOk="0" h="275343" w="475691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rect b="b" l="l" r="r" t="t"/>
                <a:pathLst>
                  <a:path extrusionOk="0" h="258865" w="474809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rect b="b" l="l" r="r" t="t"/>
                <a:pathLst>
                  <a:path extrusionOk="0" h="139065" w="22104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rect b="b" l="l" r="r" t="t"/>
                <a:pathLst>
                  <a:path extrusionOk="0" h="19050" w="1454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rect b="b" l="l" r="r" t="t"/>
                <a:pathLst>
                  <a:path extrusionOk="0" h="14858" w="31552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rect b="b" l="l" r="r" t="t"/>
                <a:pathLst>
                  <a:path extrusionOk="0" h="24765" w="35639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1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rect b="b" l="l" r="r" t="t"/>
                <a:pathLst>
                  <a:path extrusionOk="0" h="29241" w="44382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1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rect b="b" l="l" r="r" t="t"/>
                <a:pathLst>
                  <a:path extrusionOk="0" h="18478" w="20528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1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rect b="b" l="l" r="r" t="t"/>
                <a:pathLst>
                  <a:path extrusionOk="0" h="14668" w="19577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1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rect b="b" l="l" r="r" t="t"/>
                <a:pathLst>
                  <a:path extrusionOk="0" h="22764" w="22428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1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rect b="b" l="l" r="r" t="t"/>
                <a:pathLst>
                  <a:path extrusionOk="0" h="139064" w="221036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1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77" name="Google Shape;477;p1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1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rect b="b" l="l" r="r" t="t"/>
                <a:pathLst>
                  <a:path extrusionOk="0" h="87629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1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rect b="b" l="l" r="r" t="t"/>
                <a:pathLst>
                  <a:path extrusionOk="0" h="118109" w="49989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1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1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rect b="b" l="l" r="r" t="t"/>
                <a:pathLst>
                  <a:path extrusionOk="0" h="275248" w="475693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1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rect b="b" l="l" r="r" t="t"/>
                <a:pathLst>
                  <a:path extrusionOk="0" h="258770" w="474809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1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rect b="b" l="l" r="r" t="t"/>
                <a:pathLst>
                  <a:path extrusionOk="0" h="139065" w="221102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1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rect b="b" l="l" r="r" t="t"/>
                <a:pathLst>
                  <a:path extrusionOk="0" h="19050" w="14635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1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rect b="b" l="l" r="r" t="t"/>
                <a:pathLst>
                  <a:path extrusionOk="0" h="14858" w="31647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1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1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rect b="b" l="l" r="r" t="t"/>
                <a:pathLst>
                  <a:path extrusionOk="0" h="24669" w="35544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1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rect b="b" l="l" r="r" t="t"/>
                <a:pathLst>
                  <a:path extrusionOk="0" h="29241" w="44382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1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rect b="b" l="l" r="r" t="t"/>
                <a:pathLst>
                  <a:path extrusionOk="0" h="18383" w="20528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1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rect b="b" l="l" r="r" t="t"/>
                <a:pathLst>
                  <a:path extrusionOk="0" h="14668" w="19672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1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rect b="b" l="l" r="r" t="t"/>
                <a:pathLst>
                  <a:path extrusionOk="0" h="22764" w="22524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1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rect b="b" l="l" r="r" t="t"/>
                <a:pathLst>
                  <a:path extrusionOk="0" h="139065" w="221102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3" name="Google Shape;493;p1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94" name="Google Shape;494;p1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1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rect b="b" l="l" r="r" t="t"/>
                <a:pathLst>
                  <a:path extrusionOk="0" h="87630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1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rect b="b" l="l" r="r" t="t"/>
                <a:pathLst>
                  <a:path extrusionOk="0" h="118109" w="50084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1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1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rect b="b" l="l" r="r" t="t"/>
                <a:pathLst>
                  <a:path extrusionOk="0" h="275344" w="475673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1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rect b="b" l="l" r="r" t="t"/>
                <a:pathLst>
                  <a:path extrusionOk="0" h="258865" w="474809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1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rect b="b" l="l" r="r" t="t"/>
                <a:pathLst>
                  <a:path extrusionOk="0" h="139160" w="221515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1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rect b="b" l="l" r="r" t="t"/>
                <a:pathLst>
                  <a:path extrusionOk="0" h="19050" w="1454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rect b="b" l="l" r="r" t="t"/>
                <a:pathLst>
                  <a:path extrusionOk="0" h="14858" w="31552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rect b="b" l="l" r="r" t="t"/>
                <a:pathLst>
                  <a:path extrusionOk="0" h="24764" w="35639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rect b="b" l="l" r="r" t="t"/>
                <a:pathLst>
                  <a:path extrusionOk="0" h="29146" w="44382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rect b="b" l="l" r="r" t="t"/>
                <a:pathLst>
                  <a:path extrusionOk="0" h="18478" w="20528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rect b="b" l="l" r="r" t="t"/>
                <a:pathLst>
                  <a:path extrusionOk="0" h="14668" w="19577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rect b="b" l="l" r="r" t="t"/>
                <a:pathLst>
                  <a:path extrusionOk="0" h="22764" w="22428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rect b="b" l="l" r="r" t="t"/>
                <a:pathLst>
                  <a:path extrusionOk="0" h="138874" w="22161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0" name="Google Shape;510;p1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511" name="Google Shape;511;p1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rect b="b" l="l" r="r" t="t"/>
                <a:pathLst>
                  <a:path extrusionOk="0" h="87629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1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rect b="b" l="l" r="r" t="t"/>
                <a:pathLst>
                  <a:path extrusionOk="0" h="118109" w="49989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1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1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rect b="b" l="l" r="r" t="t"/>
                <a:pathLst>
                  <a:path extrusionOk="0" h="275248" w="475657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1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rect b="b" l="l" r="r" t="t"/>
                <a:pathLst>
                  <a:path extrusionOk="0" h="258770" w="474809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1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rect b="b" l="l" r="r" t="t"/>
                <a:pathLst>
                  <a:path extrusionOk="0" h="138970" w="221102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1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rect b="b" l="l" r="r" t="t"/>
                <a:pathLst>
                  <a:path extrusionOk="0" h="19050" w="1454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1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rect b="b" l="l" r="r" t="t"/>
                <a:pathLst>
                  <a:path extrusionOk="0" h="14858" w="31552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1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1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rect b="b" l="l" r="r" t="t"/>
                <a:pathLst>
                  <a:path extrusionOk="0" h="24669" w="35639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1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rect b="b" l="l" r="r" t="t"/>
                <a:pathLst>
                  <a:path extrusionOk="0" h="29241" w="44382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1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rect b="b" l="l" r="r" t="t"/>
                <a:pathLst>
                  <a:path extrusionOk="0" h="18478" w="20528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1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rect b="b" l="l" r="r" t="t"/>
                <a:pathLst>
                  <a:path extrusionOk="0" h="14668" w="19672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1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rect b="b" l="l" r="r" t="t"/>
                <a:pathLst>
                  <a:path extrusionOk="0" h="22764" w="22428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1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rect b="b" l="l" r="r" t="t"/>
                <a:pathLst>
                  <a:path extrusionOk="0" h="139065" w="221197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8" name="Google Shape;528;p1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529" name="Google Shape;529;p1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1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rect b="b" l="l" r="r" t="t"/>
                <a:pathLst>
                  <a:path extrusionOk="0" h="87630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1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rect b="b" l="l" r="r" t="t"/>
                <a:pathLst>
                  <a:path extrusionOk="0" h="118109" w="50084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1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1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rect b="b" l="l" r="r" t="t"/>
                <a:pathLst>
                  <a:path extrusionOk="0" h="275343" w="475673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rect b="b" l="l" r="r" t="t"/>
                <a:pathLst>
                  <a:path extrusionOk="0" h="258865" w="474809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1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rect b="b" l="l" r="r" t="t"/>
                <a:pathLst>
                  <a:path extrusionOk="0" h="139065" w="221706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1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rect b="b" l="l" r="r" t="t"/>
                <a:pathLst>
                  <a:path extrusionOk="0" h="19050" w="1454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1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rect b="b" l="l" r="r" t="t"/>
                <a:pathLst>
                  <a:path extrusionOk="0" h="14763" w="31552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1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rect b="b" l="l" r="r" t="t"/>
                <a:pathLst>
                  <a:path extrusionOk="0" h="13049" w="23664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1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rect b="b" l="l" r="r" t="t"/>
                <a:pathLst>
                  <a:path extrusionOk="0" h="24764" w="35639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1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rect b="b" l="l" r="r" t="t"/>
                <a:pathLst>
                  <a:path extrusionOk="0" h="29146" w="44382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1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rect b="b" l="l" r="r" t="t"/>
                <a:pathLst>
                  <a:path extrusionOk="0" h="18383" w="20528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1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rect b="b" l="l" r="r" t="t"/>
                <a:pathLst>
                  <a:path extrusionOk="0" h="14668" w="19577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1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rect b="b" l="l" r="r" t="t"/>
                <a:pathLst>
                  <a:path extrusionOk="0" h="22764" w="22428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1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rect b="b" l="l" r="r" t="t"/>
                <a:pathLst>
                  <a:path extrusionOk="0" h="139160" w="220369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1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rect b="b" l="l" r="r" t="t"/>
                <a:pathLst>
                  <a:path extrusionOk="0" h="87629" w="65671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" name="Google Shape;549;p1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rect b="b" l="l" r="r" t="t"/>
                <a:pathLst>
                  <a:path extrusionOk="0" h="118109" w="49989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rect b="b" l="l" r="r" t="t"/>
                <a:pathLst>
                  <a:path extrusionOk="0" h="384619" w="664504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1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rect b="b" l="l" r="r" t="t"/>
                <a:pathLst>
                  <a:path extrusionOk="0" h="275248" w="475693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1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rect b="b" l="l" r="r" t="t"/>
                <a:pathLst>
                  <a:path extrusionOk="0" h="258770" w="474809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rect b="b" l="l" r="r" t="t"/>
                <a:pathLst>
                  <a:path extrusionOk="0" h="138970" w="220987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rect b="b" l="l" r="r" t="t"/>
                <a:pathLst>
                  <a:path extrusionOk="0" h="19050" w="1454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rect b="b" l="l" r="r" t="t"/>
                <a:pathLst>
                  <a:path extrusionOk="0" h="14858" w="31552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rect b="b" l="l" r="r" t="t"/>
                <a:pathLst>
                  <a:path extrusionOk="0" h="13049" w="23569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rect b="b" l="l" r="r" t="t"/>
                <a:pathLst>
                  <a:path extrusionOk="0" h="24669" w="35639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rect b="b" l="l" r="r" t="t"/>
                <a:pathLst>
                  <a:path extrusionOk="0" h="29241" w="44382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rect b="b" l="l" r="r" t="t"/>
                <a:pathLst>
                  <a:path extrusionOk="0" h="18478" w="20528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rect b="b" l="l" r="r" t="t"/>
                <a:pathLst>
                  <a:path extrusionOk="0" h="14668" w="19672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rect b="b" l="l" r="r" t="t"/>
                <a:pathLst>
                  <a:path extrusionOk="0" h="22764" w="22428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rect b="b" l="l" r="r" t="t"/>
                <a:pathLst>
                  <a:path extrusionOk="0" h="139065" w="220987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3" name="Google Shape;563;p18"/>
            <p:cNvSpPr/>
            <p:nvPr/>
          </p:nvSpPr>
          <p:spPr>
            <a:xfrm>
              <a:off x="5615017" y="4460119"/>
              <a:ext cx="828920" cy="479679"/>
            </a:xfrm>
            <a:custGeom>
              <a:rect b="b" l="l" r="r" t="t"/>
              <a:pathLst>
                <a:path extrusionOk="0" h="479679" w="82892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18"/>
            <p:cNvSpPr/>
            <p:nvPr/>
          </p:nvSpPr>
          <p:spPr>
            <a:xfrm>
              <a:off x="5846435" y="2182763"/>
              <a:ext cx="465451" cy="682637"/>
            </a:xfrm>
            <a:custGeom>
              <a:rect b="b" l="l" r="r" t="t"/>
              <a:pathLst>
                <a:path extrusionOk="0" h="682637" w="465451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18"/>
            <p:cNvSpPr/>
            <p:nvPr/>
          </p:nvSpPr>
          <p:spPr>
            <a:xfrm>
              <a:off x="5832052" y="2673876"/>
              <a:ext cx="86758" cy="504907"/>
            </a:xfrm>
            <a:custGeom>
              <a:rect b="b" l="l" r="r" t="t"/>
              <a:pathLst>
                <a:path extrusionOk="0" h="504907" w="86758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18"/>
            <p:cNvSpPr/>
            <p:nvPr/>
          </p:nvSpPr>
          <p:spPr>
            <a:xfrm>
              <a:off x="5882176" y="2176405"/>
              <a:ext cx="221715" cy="275766"/>
            </a:xfrm>
            <a:custGeom>
              <a:rect b="b" l="l" r="r" t="t"/>
              <a:pathLst>
                <a:path extrusionOk="0" h="275766" w="221715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18"/>
            <p:cNvSpPr/>
            <p:nvPr/>
          </p:nvSpPr>
          <p:spPr>
            <a:xfrm>
              <a:off x="5925036" y="2475870"/>
              <a:ext cx="274953" cy="308347"/>
            </a:xfrm>
            <a:custGeom>
              <a:rect b="b" l="l" r="r" t="t"/>
              <a:pathLst>
                <a:path extrusionOk="0" h="308347" w="274953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18"/>
            <p:cNvSpPr/>
            <p:nvPr/>
          </p:nvSpPr>
          <p:spPr>
            <a:xfrm>
              <a:off x="5845497" y="2576533"/>
              <a:ext cx="400459" cy="461811"/>
            </a:xfrm>
            <a:custGeom>
              <a:rect b="b" l="l" r="r" t="t"/>
              <a:pathLst>
                <a:path extrusionOk="0" h="461811" w="400459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18"/>
            <p:cNvSpPr/>
            <p:nvPr/>
          </p:nvSpPr>
          <p:spPr>
            <a:xfrm>
              <a:off x="5916607" y="2198526"/>
              <a:ext cx="294816" cy="364308"/>
            </a:xfrm>
            <a:custGeom>
              <a:rect b="b" l="l" r="r" t="t"/>
              <a:pathLst>
                <a:path extrusionOk="0" h="364308" w="294816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18"/>
            <p:cNvSpPr/>
            <p:nvPr/>
          </p:nvSpPr>
          <p:spPr>
            <a:xfrm>
              <a:off x="5928072" y="2197020"/>
              <a:ext cx="296585" cy="278850"/>
            </a:xfrm>
            <a:custGeom>
              <a:rect b="b" l="l" r="r" t="t"/>
              <a:pathLst>
                <a:path extrusionOk="0" h="278850" w="296585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18"/>
            <p:cNvSpPr/>
            <p:nvPr/>
          </p:nvSpPr>
          <p:spPr>
            <a:xfrm>
              <a:off x="5977205" y="4610895"/>
              <a:ext cx="232912" cy="178155"/>
            </a:xfrm>
            <a:custGeom>
              <a:rect b="b" l="l" r="r" t="t"/>
              <a:pathLst>
                <a:path extrusionOk="0" h="178155" w="232912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18"/>
            <p:cNvSpPr/>
            <p:nvPr/>
          </p:nvSpPr>
          <p:spPr>
            <a:xfrm>
              <a:off x="5978157" y="4667764"/>
              <a:ext cx="231905" cy="121227"/>
            </a:xfrm>
            <a:custGeom>
              <a:rect b="b" l="l" r="r" t="t"/>
              <a:pathLst>
                <a:path extrusionOk="0" h="121227" w="231905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8"/>
            <p:cNvSpPr/>
            <p:nvPr/>
          </p:nvSpPr>
          <p:spPr>
            <a:xfrm>
              <a:off x="5800764" y="4571652"/>
              <a:ext cx="213680" cy="165568"/>
            </a:xfrm>
            <a:custGeom>
              <a:rect b="b" l="l" r="r" t="t"/>
              <a:pathLst>
                <a:path extrusionOk="0" h="165568" w="21368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8"/>
            <p:cNvSpPr/>
            <p:nvPr/>
          </p:nvSpPr>
          <p:spPr>
            <a:xfrm>
              <a:off x="5801482" y="4626139"/>
              <a:ext cx="212755" cy="111143"/>
            </a:xfrm>
            <a:custGeom>
              <a:rect b="b" l="l" r="r" t="t"/>
              <a:pathLst>
                <a:path extrusionOk="0" h="111143" w="212755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8"/>
            <p:cNvSpPr/>
            <p:nvPr/>
          </p:nvSpPr>
          <p:spPr>
            <a:xfrm>
              <a:off x="5835285" y="3032607"/>
              <a:ext cx="455829" cy="1595222"/>
            </a:xfrm>
            <a:custGeom>
              <a:rect b="b" l="l" r="r" t="t"/>
              <a:pathLst>
                <a:path extrusionOk="0" h="1595222" w="455829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8"/>
            <p:cNvSpPr/>
            <p:nvPr/>
          </p:nvSpPr>
          <p:spPr>
            <a:xfrm>
              <a:off x="5815995" y="3000698"/>
              <a:ext cx="485198" cy="1060979"/>
            </a:xfrm>
            <a:custGeom>
              <a:rect b="b" l="l" r="r" t="t"/>
              <a:pathLst>
                <a:path extrusionOk="0" h="1060979" w="485198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8"/>
            <p:cNvSpPr/>
            <p:nvPr/>
          </p:nvSpPr>
          <p:spPr>
            <a:xfrm>
              <a:off x="5561118" y="2683306"/>
              <a:ext cx="698939" cy="609714"/>
            </a:xfrm>
            <a:custGeom>
              <a:rect b="b" l="l" r="r" t="t"/>
              <a:pathLst>
                <a:path extrusionOk="0" h="609714" w="698939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6103702" y="2644294"/>
              <a:ext cx="168312" cy="197615"/>
            </a:xfrm>
            <a:custGeom>
              <a:rect b="b" l="l" r="r" t="t"/>
              <a:pathLst>
                <a:path extrusionOk="0" h="197615" w="168312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5833319" y="2576558"/>
              <a:ext cx="135999" cy="142961"/>
            </a:xfrm>
            <a:custGeom>
              <a:rect b="b" l="l" r="r" t="t"/>
              <a:pathLst>
                <a:path extrusionOk="0" h="142961" w="135999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2925535" y="2722330"/>
              <a:ext cx="1200895" cy="746478"/>
            </a:xfrm>
            <a:custGeom>
              <a:rect b="b" l="l" r="r" t="t"/>
              <a:pathLst>
                <a:path extrusionOk="0" h="746478" w="1200895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2868613" y="1365288"/>
              <a:ext cx="1401428" cy="1812876"/>
            </a:xfrm>
            <a:custGeom>
              <a:rect b="b" l="l" r="r" t="t"/>
              <a:pathLst>
                <a:path extrusionOk="0" h="1812876" w="1401428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rgbClr val="007BB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8"/>
            <p:cNvSpPr/>
            <p:nvPr/>
          </p:nvSpPr>
          <p:spPr>
            <a:xfrm>
              <a:off x="2977907" y="1395545"/>
              <a:ext cx="128396" cy="88201"/>
            </a:xfrm>
            <a:custGeom>
              <a:rect b="b" l="l" r="r" t="t"/>
              <a:pathLst>
                <a:path extrusionOk="0" h="88201" w="128396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8"/>
            <p:cNvSpPr/>
            <p:nvPr/>
          </p:nvSpPr>
          <p:spPr>
            <a:xfrm>
              <a:off x="3945392" y="3100901"/>
              <a:ext cx="140370" cy="95440"/>
            </a:xfrm>
            <a:custGeom>
              <a:rect b="b" l="l" r="r" t="t"/>
              <a:pathLst>
                <a:path extrusionOk="0" h="95440" w="14037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rect b="b" l="l" r="r" t="t"/>
              <a:pathLst>
                <a:path extrusionOk="0" h="1808606" w="1041804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2779183" y="1414991"/>
              <a:ext cx="1401428" cy="1812826"/>
            </a:xfrm>
            <a:custGeom>
              <a:rect b="b" l="l" r="r" t="t"/>
              <a:pathLst>
                <a:path extrusionOk="0" h="1812826" w="1401428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3046144" y="1759790"/>
              <a:ext cx="868170" cy="1123263"/>
            </a:xfrm>
            <a:custGeom>
              <a:rect b="b" l="l" r="r" t="t"/>
              <a:pathLst>
                <a:path extrusionOk="0" h="1123263" w="86817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3308258" y="2099261"/>
              <a:ext cx="343371" cy="444102"/>
            </a:xfrm>
            <a:custGeom>
              <a:rect b="b" l="l" r="r" t="t"/>
              <a:pathLst>
                <a:path extrusionOk="0" h="444102" w="343371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rgbClr val="00B5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2221786" y="2914306"/>
              <a:ext cx="208703" cy="88772"/>
            </a:xfrm>
            <a:custGeom>
              <a:rect b="b" l="l" r="r" t="t"/>
              <a:pathLst>
                <a:path extrusionOk="0" h="88772" w="208703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rect b="b" l="l" r="r" t="t"/>
              <a:pathLst>
                <a:path extrusionOk="0" h="46481" w="2680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1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rect b="b" l="l" r="r" t="t"/>
              <a:pathLst>
                <a:path extrusionOk="0" h="46481" w="2680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2314638" y="2924117"/>
              <a:ext cx="167836" cy="171354"/>
            </a:xfrm>
            <a:custGeom>
              <a:rect b="b" l="l" r="r" t="t"/>
              <a:pathLst>
                <a:path extrusionOk="0" h="171354" w="167836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2290498" y="2306802"/>
              <a:ext cx="1203749" cy="724947"/>
            </a:xfrm>
            <a:custGeom>
              <a:rect b="b" l="l" r="r" t="t"/>
              <a:pathLst>
                <a:path extrusionOk="0" h="724947" w="1203749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9"/>
          <p:cNvSpPr txBox="1"/>
          <p:nvPr>
            <p:ph type="title"/>
          </p:nvPr>
        </p:nvSpPr>
        <p:spPr>
          <a:xfrm>
            <a:off x="457200" y="268800"/>
            <a:ext cx="5640900" cy="50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aleway"/>
                <a:ea typeface="Raleway"/>
                <a:cs typeface="Raleway"/>
                <a:sym typeface="Raleway"/>
              </a:rPr>
              <a:t>Nettoyage</a:t>
            </a:r>
            <a:endParaRPr b="1" sz="3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8" name="Google Shape;598;p1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9" name="Google Shape;599;p19"/>
          <p:cNvSpPr txBox="1"/>
          <p:nvPr/>
        </p:nvSpPr>
        <p:spPr>
          <a:xfrm>
            <a:off x="457200" y="953600"/>
            <a:ext cx="40641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Description  des données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Qualité du jeu de données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aleurs manquantes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Doublons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Pays pertinants 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Années pertinentes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Jointure des colonnes pertinentes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Indicateurs pertinents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Barlow"/>
                <a:ea typeface="Barlow"/>
                <a:cs typeface="Barlow"/>
                <a:sym typeface="Barlow"/>
              </a:rPr>
              <a:t>Niveau d’éducation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Nombre d’étudiants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Indicateurs permettant de quantifier le développement d’un pays en vue commerciale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Economie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Accès Internet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00" name="Google Shape;6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953" y="953600"/>
            <a:ext cx="3822675" cy="323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0"/>
          <p:cNvSpPr/>
          <p:nvPr/>
        </p:nvSpPr>
        <p:spPr>
          <a:xfrm>
            <a:off x="490200" y="3775000"/>
            <a:ext cx="4117200" cy="687900"/>
          </a:xfrm>
          <a:prstGeom prst="homePlate">
            <a:avLst>
              <a:gd fmla="val 35440" name="adj"/>
            </a:avLst>
          </a:prstGeom>
          <a:solidFill>
            <a:srgbClr val="1627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6" name="Google Shape;606;p20"/>
          <p:cNvSpPr txBox="1"/>
          <p:nvPr>
            <p:ph type="title"/>
          </p:nvPr>
        </p:nvSpPr>
        <p:spPr>
          <a:xfrm>
            <a:off x="441000" y="245775"/>
            <a:ext cx="5640900" cy="39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aleway"/>
                <a:ea typeface="Raleway"/>
                <a:cs typeface="Raleway"/>
                <a:sym typeface="Raleway"/>
              </a:rPr>
              <a:t>Description des </a:t>
            </a:r>
            <a:r>
              <a:rPr b="1" lang="en" sz="3600">
                <a:latin typeface="Raleway"/>
                <a:ea typeface="Raleway"/>
                <a:cs typeface="Raleway"/>
                <a:sym typeface="Raleway"/>
              </a:rPr>
              <a:t>Données</a:t>
            </a:r>
            <a:endParaRPr b="1" sz="3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7" name="Google Shape;607;p2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8" name="Google Shape;608;p20"/>
          <p:cNvSpPr/>
          <p:nvPr/>
        </p:nvSpPr>
        <p:spPr>
          <a:xfrm>
            <a:off x="490200" y="3101375"/>
            <a:ext cx="5175300" cy="687900"/>
          </a:xfrm>
          <a:prstGeom prst="homePlate">
            <a:avLst>
              <a:gd fmla="val 35440" name="adj"/>
            </a:avLst>
          </a:prstGeom>
          <a:solidFill>
            <a:srgbClr val="12405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9" name="Google Shape;609;p20"/>
          <p:cNvSpPr/>
          <p:nvPr/>
        </p:nvSpPr>
        <p:spPr>
          <a:xfrm>
            <a:off x="490202" y="2426878"/>
            <a:ext cx="6965400" cy="687900"/>
          </a:xfrm>
          <a:prstGeom prst="homePlate">
            <a:avLst>
              <a:gd fmla="val 35440" name="adj"/>
            </a:avLst>
          </a:prstGeom>
          <a:solidFill>
            <a:srgbClr val="3B678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0" name="Google Shape;610;p20"/>
          <p:cNvSpPr/>
          <p:nvPr/>
        </p:nvSpPr>
        <p:spPr>
          <a:xfrm>
            <a:off x="490206" y="1742984"/>
            <a:ext cx="8163600" cy="687900"/>
          </a:xfrm>
          <a:prstGeom prst="homePlate">
            <a:avLst>
              <a:gd fmla="val 35440" name="adj"/>
            </a:avLst>
          </a:prstGeom>
          <a:solidFill>
            <a:srgbClr val="6BBB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1" name="Google Shape;611;p20"/>
          <p:cNvSpPr/>
          <p:nvPr/>
        </p:nvSpPr>
        <p:spPr>
          <a:xfrm>
            <a:off x="490200" y="1054800"/>
            <a:ext cx="3439800" cy="687900"/>
          </a:xfrm>
          <a:prstGeom prst="homePlate">
            <a:avLst>
              <a:gd fmla="val 35440" name="adj"/>
            </a:avLst>
          </a:prstGeom>
          <a:solidFill>
            <a:srgbClr val="6EA8B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2" name="Google Shape;612;p20"/>
          <p:cNvSpPr txBox="1"/>
          <p:nvPr/>
        </p:nvSpPr>
        <p:spPr>
          <a:xfrm>
            <a:off x="605275" y="1186750"/>
            <a:ext cx="9018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EdStats</a:t>
            </a:r>
            <a:endParaRPr sz="10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Country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13" name="Google Shape;613;p20"/>
          <p:cNvCxnSpPr/>
          <p:nvPr/>
        </p:nvCxnSpPr>
        <p:spPr>
          <a:xfrm>
            <a:off x="1493700" y="1056400"/>
            <a:ext cx="30300" cy="34101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20"/>
          <p:cNvSpPr txBox="1"/>
          <p:nvPr/>
        </p:nvSpPr>
        <p:spPr>
          <a:xfrm>
            <a:off x="1562825" y="1079225"/>
            <a:ext cx="58032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41 lignes et 32 colonnes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Informations économiques et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géographiques des pays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Peu de valeurs manquantes, 0 doublons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</a:endParaRPr>
          </a:p>
        </p:txBody>
      </p:sp>
      <p:sp>
        <p:nvSpPr>
          <p:cNvPr id="615" name="Google Shape;615;p20"/>
          <p:cNvSpPr txBox="1"/>
          <p:nvPr/>
        </p:nvSpPr>
        <p:spPr>
          <a:xfrm>
            <a:off x="1562825" y="1773963"/>
            <a:ext cx="451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886930 lignes et 70 colonnes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Informations sur les pays et les indicateurs par années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Jeu de données principal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Grande quantité de valeurs manquantes, 0 doublons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279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p20"/>
          <p:cNvSpPr txBox="1"/>
          <p:nvPr/>
        </p:nvSpPr>
        <p:spPr>
          <a:xfrm>
            <a:off x="1584800" y="2482325"/>
            <a:ext cx="3397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643638 lignes et 5 colonnes.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L’année d’origine des données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Description sur les indicateurs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279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 valeurs manquantes, 0 doublons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7" name="Google Shape;617;p20"/>
          <p:cNvSpPr txBox="1"/>
          <p:nvPr/>
        </p:nvSpPr>
        <p:spPr>
          <a:xfrm>
            <a:off x="1562850" y="3215550"/>
            <a:ext cx="33972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3665 lignes et 21 colonnes.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Informations générales sur les indicateurs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279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 doublons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8" name="Google Shape;618;p20"/>
          <p:cNvSpPr/>
          <p:nvPr/>
        </p:nvSpPr>
        <p:spPr>
          <a:xfrm flipH="1">
            <a:off x="513400" y="861524"/>
            <a:ext cx="91800" cy="3712800"/>
          </a:xfrm>
          <a:custGeom>
            <a:rect b="b" l="l" r="r" t="t"/>
            <a:pathLst>
              <a:path extrusionOk="0" h="120000" w="12000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803"/>
                </a:srgbClr>
              </a:gs>
              <a:gs pos="100000">
                <a:srgbClr val="FFFFFF">
                  <a:alpha val="24705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0"/>
          <p:cNvSpPr txBox="1"/>
          <p:nvPr/>
        </p:nvSpPr>
        <p:spPr>
          <a:xfrm>
            <a:off x="1566350" y="3836725"/>
            <a:ext cx="30093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613 lignes et 4 colonnes.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 lien EdStatsCountry et EdStatsSerie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Descriptions des indicateurs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 valeurs manquantes, 0 doublons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0" name="Google Shape;620;p20"/>
          <p:cNvSpPr txBox="1"/>
          <p:nvPr/>
        </p:nvSpPr>
        <p:spPr>
          <a:xfrm>
            <a:off x="629050" y="1859938"/>
            <a:ext cx="7800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EdStats</a:t>
            </a:r>
            <a:endParaRPr sz="10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1" name="Google Shape;621;p20"/>
          <p:cNvSpPr txBox="1"/>
          <p:nvPr/>
        </p:nvSpPr>
        <p:spPr>
          <a:xfrm>
            <a:off x="605200" y="2534000"/>
            <a:ext cx="8277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EdStats</a:t>
            </a:r>
            <a:endParaRPr sz="10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FootNote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20"/>
          <p:cNvSpPr txBox="1"/>
          <p:nvPr/>
        </p:nvSpPr>
        <p:spPr>
          <a:xfrm>
            <a:off x="605275" y="3253200"/>
            <a:ext cx="7800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EdStats</a:t>
            </a:r>
            <a:endParaRPr sz="10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Series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20"/>
          <p:cNvSpPr txBox="1"/>
          <p:nvPr/>
        </p:nvSpPr>
        <p:spPr>
          <a:xfrm>
            <a:off x="623650" y="3906950"/>
            <a:ext cx="8277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EdStats</a:t>
            </a:r>
            <a:endParaRPr sz="10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Country</a:t>
            </a:r>
            <a:endParaRPr sz="10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Series</a:t>
            </a:r>
            <a:endParaRPr sz="10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1"/>
          <p:cNvSpPr txBox="1"/>
          <p:nvPr/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‹#›</a:t>
            </a:fld>
            <a:endParaRPr sz="12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29" name="Google Shape;629;p2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0" name="Google Shape;630;p21"/>
          <p:cNvPicPr preferRelativeResize="0"/>
          <p:nvPr/>
        </p:nvPicPr>
        <p:blipFill rotWithShape="1">
          <a:blip r:embed="rId3">
            <a:alphaModFix/>
          </a:blip>
          <a:srcRect b="0" l="1806" r="0" t="0"/>
          <a:stretch/>
        </p:blipFill>
        <p:spPr>
          <a:xfrm>
            <a:off x="1290375" y="460275"/>
            <a:ext cx="6563250" cy="34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2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Nombre de pays par Région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2"/>
          <p:cNvSpPr txBox="1"/>
          <p:nvPr/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‹#›</a:t>
            </a:fld>
            <a:endParaRPr sz="12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37" name="Google Shape;637;p2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2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Taux de population par pays par rapport à l’année 2010</a:t>
            </a:r>
            <a:endParaRPr/>
          </a:p>
        </p:txBody>
      </p:sp>
      <p:pic>
        <p:nvPicPr>
          <p:cNvPr id="639" name="Google Shape;6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00" y="490626"/>
            <a:ext cx="5653600" cy="38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22"/>
          <p:cNvPicPr preferRelativeResize="0"/>
          <p:nvPr/>
        </p:nvPicPr>
        <p:blipFill rotWithShape="1">
          <a:blip r:embed="rId4">
            <a:alphaModFix/>
          </a:blip>
          <a:srcRect b="4159" l="0" r="0" t="0"/>
          <a:stretch/>
        </p:blipFill>
        <p:spPr>
          <a:xfrm>
            <a:off x="5005625" y="2033175"/>
            <a:ext cx="3681175" cy="2250549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22"/>
          <p:cNvSpPr txBox="1"/>
          <p:nvPr/>
        </p:nvSpPr>
        <p:spPr>
          <a:xfrm>
            <a:off x="1287850" y="326075"/>
            <a:ext cx="315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Population la plus élevée par pays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42" name="Google Shape;642;p22"/>
          <p:cNvSpPr txBox="1"/>
          <p:nvPr/>
        </p:nvSpPr>
        <p:spPr>
          <a:xfrm>
            <a:off x="6071350" y="1686975"/>
            <a:ext cx="2655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Population la plus faible par pays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3"/>
          <p:cNvSpPr txBox="1"/>
          <p:nvPr/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‹#›</a:t>
            </a:fld>
            <a:endParaRPr sz="12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48" name="Google Shape;648;p2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9" name="Google Shape;649;p23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Taux de population par pays par rapport à l’année 2010</a:t>
            </a:r>
            <a:endParaRPr/>
          </a:p>
        </p:txBody>
      </p:sp>
      <p:pic>
        <p:nvPicPr>
          <p:cNvPr id="650" name="Google Shape;6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00" y="490626"/>
            <a:ext cx="5653600" cy="38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3"/>
          <p:cNvPicPr preferRelativeResize="0"/>
          <p:nvPr/>
        </p:nvPicPr>
        <p:blipFill rotWithShape="1">
          <a:blip r:embed="rId4">
            <a:alphaModFix/>
          </a:blip>
          <a:srcRect b="4159" l="0" r="0" t="0"/>
          <a:stretch/>
        </p:blipFill>
        <p:spPr>
          <a:xfrm>
            <a:off x="5005625" y="2033175"/>
            <a:ext cx="3681175" cy="2250549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23"/>
          <p:cNvSpPr txBox="1"/>
          <p:nvPr/>
        </p:nvSpPr>
        <p:spPr>
          <a:xfrm>
            <a:off x="1287850" y="326075"/>
            <a:ext cx="31542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Population la plus élevée par pays</a:t>
            </a:r>
            <a:endParaRPr sz="1050">
              <a:solidFill>
                <a:schemeClr val="dk1"/>
              </a:solidFill>
              <a:highlight>
                <a:srgbClr val="FFFFFE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53" name="Google Shape;653;p23"/>
          <p:cNvSpPr txBox="1"/>
          <p:nvPr/>
        </p:nvSpPr>
        <p:spPr>
          <a:xfrm>
            <a:off x="6071350" y="1686975"/>
            <a:ext cx="2655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E"/>
                </a:highlight>
                <a:latin typeface="Montserrat"/>
                <a:ea typeface="Montserrat"/>
                <a:cs typeface="Montserrat"/>
                <a:sym typeface="Montserrat"/>
              </a:rPr>
              <a:t>Population la plus faible par pays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